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317" r:id="rId2"/>
    <p:sldId id="257" r:id="rId3"/>
    <p:sldId id="311" r:id="rId4"/>
    <p:sldId id="312" r:id="rId5"/>
    <p:sldId id="297" r:id="rId6"/>
    <p:sldId id="313" r:id="rId7"/>
    <p:sldId id="298" r:id="rId8"/>
    <p:sldId id="299" r:id="rId9"/>
    <p:sldId id="315" r:id="rId10"/>
    <p:sldId id="314" r:id="rId11"/>
    <p:sldId id="303" r:id="rId12"/>
    <p:sldId id="258" r:id="rId13"/>
    <p:sldId id="261" r:id="rId14"/>
    <p:sldId id="260" r:id="rId15"/>
    <p:sldId id="309" r:id="rId16"/>
    <p:sldId id="262" r:id="rId17"/>
    <p:sldId id="305" r:id="rId18"/>
    <p:sldId id="316" r:id="rId19"/>
    <p:sldId id="300" r:id="rId20"/>
    <p:sldId id="263" r:id="rId21"/>
    <p:sldId id="277" r:id="rId22"/>
    <p:sldId id="301" r:id="rId23"/>
    <p:sldId id="302" r:id="rId24"/>
    <p:sldId id="310" r:id="rId25"/>
    <p:sldId id="306" r:id="rId26"/>
    <p:sldId id="279" r:id="rId27"/>
    <p:sldId id="280" r:id="rId28"/>
    <p:sldId id="308" r:id="rId29"/>
    <p:sldId id="265" r:id="rId30"/>
    <p:sldId id="264" r:id="rId31"/>
    <p:sldId id="275" r:id="rId32"/>
    <p:sldId id="266" r:id="rId33"/>
    <p:sldId id="267" r:id="rId34"/>
    <p:sldId id="268" r:id="rId35"/>
    <p:sldId id="307" r:id="rId36"/>
    <p:sldId id="29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0305" autoAdjust="0"/>
  </p:normalViewPr>
  <p:slideViewPr>
    <p:cSldViewPr>
      <p:cViewPr>
        <p:scale>
          <a:sx n="60" d="100"/>
          <a:sy n="60" d="100"/>
        </p:scale>
        <p:origin x="14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312D8-E85C-4EA0-B79E-5156B53250BC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87CEB-52DF-48BF-B3B0-E13C9FCC05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352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7B4FD-C540-44F0-88ED-9AAF3F3E35B9}" type="datetimeFigureOut">
              <a:rPr lang="en-GB" smtClean="0"/>
              <a:t>09/01/2024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0291F-7189-45C1-A00C-562DCD3A7E9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5856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0291F-7189-45C1-A00C-562DCD3A7E95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50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0291F-7189-45C1-A00C-562DCD3A7E95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72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609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609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106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0864B02-BF0F-4286-8921-7B9FD7BACE9B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436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FC1805-4734-413F-9500-CF479203D4A3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57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2463" y="76200"/>
            <a:ext cx="1952625" cy="60563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"/>
            <a:ext cx="5707063" cy="6056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D6863-1D19-4838-828B-775DEAE5D0C8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850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7800975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5131C3-2F56-4E18-AC2D-68B293CFBB5F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04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7800975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US" noProof="0" dirty="0"/>
              <a:t>Click icon to add clip art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FFCE7-FC36-4C5E-AF62-A7E58B14C2BD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027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43000" y="76200"/>
            <a:ext cx="7812088" cy="6056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DA8F99-6F94-41A4-BC1D-CCBD1A982BD9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61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683EF-6F6E-48B4-A0AE-61A5C05938F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352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CA701C-AF78-45D9-A55B-57138D102C0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83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40FDC0-D735-4A43-A56B-2B712BF2C266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619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7A982F-6785-4B88-9DA0-30C5D846624F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628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A6C729-9F5B-4342-B00F-F80410EBFB96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305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52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877071-8F46-44D6-A84A-6D716788EFD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74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B72739-2BC0-4867-B880-8C7A7B8D9B14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38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6413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 dirty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6413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0636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0636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 dirty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990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 dirty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5334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3239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780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06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ahoma" pitchFamily="-106" charset="0"/>
                <a:ea typeface="+mn-ea"/>
              </a:defRPr>
            </a:lvl1pPr>
          </a:lstStyle>
          <a:p>
            <a:fld id="{DB9E9C75-7FF9-4A9C-AC77-B2AA4C8D1FC2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4506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ahoma" pitchFamily="-106" charset="0"/>
                <a:ea typeface="+mn-ea"/>
              </a:defRPr>
            </a:lvl1pPr>
          </a:lstStyle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4506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fld id="{45D68FC5-1321-4E99-B55F-F6993B8531F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-28575"/>
            <a:ext cx="9144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 b="1" dirty="0">
                <a:latin typeface="Arial" charset="0"/>
              </a:rPr>
              <a:t>Copyright © The McGraw-Hill Companies, Inc. Permission required for reproduction or display.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Tahoma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Tahoma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Tahoma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Tahoma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Tahoma" pitchFamily="-106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Tahoma" pitchFamily="-106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Tahoma" pitchFamily="-106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Tahoma" pitchFamily="-106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110" charset="2"/>
        <a:buChar char="n"/>
        <a:defRPr sz="32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-110" charset="2"/>
        <a:buChar char="n"/>
        <a:defRPr sz="2800">
          <a:solidFill>
            <a:schemeClr val="tx1"/>
          </a:solidFill>
          <a:latin typeface="+mn-lt"/>
          <a:ea typeface="ＭＳ Ｐゴシック" pitchFamily="-106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110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10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6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6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6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6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76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Date Placeholder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90E14C-3C1E-4870-AC6E-B59BB264A97E}" type="datetime3">
              <a:rPr 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 January 2024</a:t>
            </a:fld>
            <a:endParaRPr lang="en-US" sz="1000">
              <a:latin typeface="Arial" panose="020B0604020202020204" pitchFamily="34" charset="0"/>
            </a:endParaRPr>
          </a:p>
        </p:txBody>
      </p:sp>
      <p:sp>
        <p:nvSpPr>
          <p:cNvPr id="1024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3671DA-375A-42C5-958E-9DC7F7137E23}" type="slidenum">
              <a:rPr 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sz="1000">
              <a:latin typeface="Arial" panose="020B0604020202020204" pitchFamily="34" charset="0"/>
            </a:endParaRPr>
          </a:p>
        </p:txBody>
      </p:sp>
      <p:sp>
        <p:nvSpPr>
          <p:cNvPr id="10245" name="Rectangle 3"/>
          <p:cNvSpPr>
            <a:spLocks noChangeArrowheads="1"/>
          </p:cNvSpPr>
          <p:nvPr/>
        </p:nvSpPr>
        <p:spPr bwMode="auto">
          <a:xfrm>
            <a:off x="611560" y="2141538"/>
            <a:ext cx="7848872" cy="830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fr-FR" sz="4800" dirty="0">
                <a:solidFill>
                  <a:srgbClr val="0070C0"/>
                </a:solidFill>
                <a:latin typeface="Arial Black" pitchFamily="34" charset="0"/>
              </a:rPr>
              <a:t>BASIC HISTOLOGY</a:t>
            </a:r>
            <a:endParaRPr lang="en-GB" sz="4800" b="1" dirty="0">
              <a:latin typeface="Arial Black" panose="020B0A04020102020204" pitchFamily="34" charset="0"/>
            </a:endParaRPr>
          </a:p>
        </p:txBody>
      </p:sp>
      <p:sp>
        <p:nvSpPr>
          <p:cNvPr id="10246" name="Rectangle 4"/>
          <p:cNvSpPr>
            <a:spLocks noChangeArrowheads="1"/>
          </p:cNvSpPr>
          <p:nvPr/>
        </p:nvSpPr>
        <p:spPr bwMode="auto">
          <a:xfrm>
            <a:off x="2123728" y="2940408"/>
            <a:ext cx="4896545" cy="138499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fr-FR" sz="2800" dirty="0">
                <a:latin typeface="Arial Black" pitchFamily="34" charset="0"/>
              </a:rPr>
              <a:t>     OSIAGWU DANIEL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fr-FR" sz="2800" dirty="0">
                <a:latin typeface="Arial Black" pitchFamily="34" charset="0"/>
              </a:rPr>
              <a:t>            </a:t>
            </a:r>
            <a:r>
              <a:rPr lang="fr-FR" sz="2400" dirty="0">
                <a:latin typeface="Arial Black" pitchFamily="34" charset="0"/>
              </a:rPr>
              <a:t>MLS 334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fr-FR" sz="2800" dirty="0">
                <a:latin typeface="Arial Black" pitchFamily="34" charset="0"/>
              </a:rPr>
              <a:t>             </a:t>
            </a:r>
            <a:r>
              <a:rPr lang="fr-FR" sz="2000" dirty="0">
                <a:latin typeface="Arial Black" pitchFamily="34" charset="0"/>
              </a:rPr>
              <a:t>(3 UNIT)</a:t>
            </a:r>
            <a:endParaRPr lang="en-GB" sz="2000" dirty="0">
              <a:latin typeface="Arial Black" panose="020B0A04020102020204" pitchFamily="34" charset="0"/>
            </a:endParaRPr>
          </a:p>
        </p:txBody>
      </p:sp>
      <p:pic>
        <p:nvPicPr>
          <p:cNvPr id="102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5" y="50800"/>
            <a:ext cx="1916113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4896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pic>
        <p:nvPicPr>
          <p:cNvPr id="5" name="Picture 4" descr="Illustration of the several different types of epithelial cells, including simple squamous, simple columnar, stratified cuboidal and more.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1"/>
          <a:stretch/>
        </p:blipFill>
        <p:spPr bwMode="auto">
          <a:xfrm>
            <a:off x="0" y="0"/>
            <a:ext cx="9144000" cy="6453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01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07504" y="1455542"/>
            <a:ext cx="9036496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000" b="1" dirty="0"/>
              <a:t>Epithelium is one of the four basic tissues which form the organs 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1600" b="1" dirty="0"/>
          </a:p>
          <a:p>
            <a:pPr marL="3543300" lvl="7" indent="-342900">
              <a:buFont typeface="Wingdings" pitchFamily="2" charset="2"/>
              <a:buChar char="§"/>
            </a:pPr>
            <a:endParaRPr lang="en-GB" sz="1200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b="1" dirty="0"/>
              <a:t>Act as boundaries for </a:t>
            </a:r>
          </a:p>
          <a:p>
            <a:pPr marL="3086100" lvl="6" indent="-342900">
              <a:buFont typeface="Wingdings" pitchFamily="2" charset="2"/>
              <a:buChar char="Ø"/>
            </a:pPr>
            <a:r>
              <a:rPr lang="en-GB" sz="2000" b="1" dirty="0"/>
              <a:t>Segregation</a:t>
            </a:r>
          </a:p>
          <a:p>
            <a:pPr marL="3086100" lvl="6" indent="-342900">
              <a:buFont typeface="Wingdings" pitchFamily="2" charset="2"/>
              <a:buChar char="Ø"/>
            </a:pPr>
            <a:r>
              <a:rPr lang="en-GB" sz="2000" b="1" dirty="0"/>
              <a:t>Sensation</a:t>
            </a:r>
          </a:p>
          <a:p>
            <a:pPr marL="3086100" lvl="6" indent="-342900">
              <a:buFont typeface="Wingdings" pitchFamily="2" charset="2"/>
              <a:buChar char="Ø"/>
            </a:pPr>
            <a:r>
              <a:rPr lang="en-GB" sz="2000" b="1" dirty="0"/>
              <a:t>Protection</a:t>
            </a:r>
          </a:p>
          <a:p>
            <a:pPr marL="3086100" lvl="6" indent="-342900">
              <a:buFont typeface="Wingdings" pitchFamily="2" charset="2"/>
              <a:buChar char="Ø"/>
            </a:pPr>
            <a:r>
              <a:rPr lang="en-GB" sz="2000" b="1" dirty="0"/>
              <a:t>Transport</a:t>
            </a:r>
          </a:p>
          <a:p>
            <a:pPr marL="3086100" lvl="6" indent="-342900">
              <a:buFont typeface="Wingdings" pitchFamily="2" charset="2"/>
              <a:buChar char="Ø"/>
            </a:pPr>
            <a:r>
              <a:rPr lang="en-GB" sz="2000" b="1" dirty="0"/>
              <a:t>Secretion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000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b="1" dirty="0"/>
              <a:t>Epithelia are classified first by thickness: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b="1" dirty="0"/>
              <a:t>Simple: </a:t>
            </a:r>
          </a:p>
          <a:p>
            <a:pPr lvl="3"/>
            <a:r>
              <a:rPr lang="en-GB" sz="2000" b="1" dirty="0"/>
              <a:t>one cell layer thick, or one cell separates the free (luminal, apical)  surface from the underlying basement membrane.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b="1" dirty="0"/>
              <a:t>Stratified: 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GB" sz="2000" b="1" dirty="0"/>
              <a:t>many layers of cells which grow from the basal lamina upward and eventually shed into the lumen or free surface.</a:t>
            </a:r>
          </a:p>
        </p:txBody>
      </p:sp>
      <p:sp>
        <p:nvSpPr>
          <p:cNvPr id="5" name="Rectangle 4"/>
          <p:cNvSpPr/>
          <p:nvPr/>
        </p:nvSpPr>
        <p:spPr>
          <a:xfrm>
            <a:off x="2387799" y="835247"/>
            <a:ext cx="43220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33CC"/>
                </a:solidFill>
              </a:rPr>
              <a:t>EPITHELIAL TISSUE</a:t>
            </a:r>
          </a:p>
        </p:txBody>
      </p:sp>
    </p:spTree>
    <p:extLst>
      <p:ext uri="{BB962C8B-B14F-4D97-AF65-F5344CB8AC3E}">
        <p14:creationId xmlns:p14="http://schemas.microsoft.com/office/powerpoint/2010/main" val="321375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8640"/>
            <a:ext cx="9144000" cy="781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            </a:t>
            </a:r>
          </a:p>
          <a:p>
            <a:r>
              <a:rPr lang="fr-FR" b="1" dirty="0">
                <a:solidFill>
                  <a:schemeClr val="tx2"/>
                </a:solidFill>
              </a:rPr>
              <a:t>                                     </a:t>
            </a:r>
            <a:endParaRPr lang="fr-FR" sz="3200" b="1" dirty="0">
              <a:solidFill>
                <a:schemeClr val="tx2"/>
              </a:solidFill>
            </a:endParaRPr>
          </a:p>
          <a:p>
            <a:r>
              <a:rPr lang="fr-FR" sz="3200" b="1" dirty="0">
                <a:solidFill>
                  <a:schemeClr val="tx2"/>
                </a:solidFill>
              </a:rPr>
              <a:t>         </a:t>
            </a:r>
            <a:r>
              <a:rPr lang="fr-FR" sz="2400" b="1" dirty="0">
                <a:solidFill>
                  <a:schemeClr val="tx2"/>
                </a:solidFill>
              </a:rPr>
              <a:t>CHARACTERISTICS OF EPITHELIAL TISSUE</a:t>
            </a:r>
          </a:p>
          <a:p>
            <a:endParaRPr lang="fr-FR" sz="8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/>
              <a:t>Formed by epithelial cells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/>
              <a:t>Cells are packed or closed together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/>
              <a:t>Cells are extremely cohesive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/>
              <a:t>Requires relatively strong force to seperate them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/>
              <a:t>Provided with a basement membrane/basal laminar on their basal surface.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/>
              <a:t>Avascular tissues </a:t>
            </a:r>
            <a:r>
              <a:rPr lang="fr-FR" sz="1600" b="1" dirty="0"/>
              <a:t>(lack blood vessels)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/>
              <a:t>Supported by connective tissues </a:t>
            </a:r>
            <a:r>
              <a:rPr lang="fr-FR" sz="1400" b="1" dirty="0"/>
              <a:t>(attached to a basement membrane)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/>
              <a:t>Derived from 3 germ layers in the embryo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endParaRPr lang="fr-FR" sz="24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endParaRPr lang="fr-FR" sz="2400" b="1" dirty="0">
              <a:solidFill>
                <a:schemeClr val="tx2"/>
              </a:solidFill>
            </a:endParaRPr>
          </a:p>
          <a:p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41851-F073-44F0-A755-F041FBF3E186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52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FUNCTIONS OF EPITHELIAL TISSUES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0" y="1340768"/>
            <a:ext cx="9143999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>
                <a:latin typeface="Arial Black" panose="020B0A04020102020204" pitchFamily="34" charset="0"/>
              </a:rPr>
              <a:t>Protection</a:t>
            </a:r>
            <a:r>
              <a:rPr lang="fr-FR" sz="2400" dirty="0">
                <a:latin typeface="Arial Black" panose="020B0A04020102020204" pitchFamily="34" charset="0"/>
              </a:rPr>
              <a:t> : </a:t>
            </a:r>
            <a:r>
              <a:rPr lang="fr-FR" sz="2000" dirty="0">
                <a:latin typeface="Arial Black" panose="020B0A04020102020204" pitchFamily="34" charset="0"/>
              </a:rPr>
              <a:t>covering and lining the surface of the body 		         </a:t>
            </a:r>
            <a:r>
              <a:rPr lang="fr-FR" sz="2000" dirty="0" err="1">
                <a:latin typeface="Arial Black" panose="020B0A04020102020204" pitchFamily="34" charset="0"/>
              </a:rPr>
              <a:t>e.g</a:t>
            </a:r>
            <a:r>
              <a:rPr lang="fr-FR" sz="2000" dirty="0">
                <a:latin typeface="Arial Black" panose="020B0A04020102020204" pitchFamily="34" charset="0"/>
              </a:rPr>
              <a:t> </a:t>
            </a:r>
            <a:r>
              <a:rPr lang="fr-FR" sz="2000" dirty="0" err="1">
                <a:latin typeface="Arial Black" panose="020B0A04020102020204" pitchFamily="34" charset="0"/>
              </a:rPr>
              <a:t>Epidermis</a:t>
            </a:r>
            <a:endParaRPr lang="fr-FR" sz="2000" dirty="0"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>
                <a:latin typeface="Arial Black" panose="020B0A04020102020204" pitchFamily="34" charset="0"/>
              </a:rPr>
              <a:t>Secretion</a:t>
            </a:r>
            <a:r>
              <a:rPr lang="fr-FR" sz="2400" dirty="0">
                <a:latin typeface="Arial Black" panose="020B0A04020102020204" pitchFamily="34" charset="0"/>
              </a:rPr>
              <a:t> : </a:t>
            </a:r>
            <a:r>
              <a:rPr lang="fr-FR" sz="2000" dirty="0">
                <a:latin typeface="Arial Black" panose="020B0A04020102020204" pitchFamily="34" charset="0"/>
              </a:rPr>
              <a:t>Glands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>
                <a:latin typeface="Arial Black" panose="020B0A04020102020204" pitchFamily="34" charset="0"/>
              </a:rPr>
              <a:t>Sensory receptor</a:t>
            </a:r>
            <a:r>
              <a:rPr lang="fr-FR" sz="2400" dirty="0">
                <a:latin typeface="Arial Black" panose="020B0A04020102020204" pitchFamily="34" charset="0"/>
              </a:rPr>
              <a:t>: </a:t>
            </a:r>
            <a:r>
              <a:rPr lang="fr-FR" sz="2000" dirty="0">
                <a:latin typeface="Arial Black" panose="020B0A04020102020204" pitchFamily="34" charset="0"/>
              </a:rPr>
              <a:t>Neuroepithelium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>
                <a:latin typeface="Arial Black" panose="020B0A04020102020204" pitchFamily="34" charset="0"/>
              </a:rPr>
              <a:t>Filtration </a:t>
            </a:r>
            <a:r>
              <a:rPr lang="fr-FR" sz="2400" dirty="0">
                <a:latin typeface="Arial Black" panose="020B0A04020102020204" pitchFamily="34" charset="0"/>
              </a:rPr>
              <a:t>: </a:t>
            </a:r>
            <a:r>
              <a:rPr lang="fr-FR" sz="2000" dirty="0">
                <a:latin typeface="Arial Black" panose="020B0A04020102020204" pitchFamily="34" charset="0"/>
              </a:rPr>
              <a:t>lining epithelium of the kidneys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>
                <a:latin typeface="Arial Black" panose="020B0A04020102020204" pitchFamily="34" charset="0"/>
              </a:rPr>
              <a:t>Lubrication</a:t>
            </a:r>
            <a:r>
              <a:rPr lang="fr-FR" sz="2400" dirty="0">
                <a:latin typeface="Arial Black" panose="020B0A04020102020204" pitchFamily="34" charset="0"/>
              </a:rPr>
              <a:t> : </a:t>
            </a:r>
            <a:r>
              <a:rPr lang="fr-FR" dirty="0">
                <a:latin typeface="Arial Black" panose="020B0A04020102020204" pitchFamily="34" charset="0"/>
              </a:rPr>
              <a:t>glands secreting mucous e.g </a:t>
            </a:r>
            <a:r>
              <a:rPr lang="fr-FR" b="1" dirty="0">
                <a:latin typeface="Arial Black" panose="020B0A04020102020204" pitchFamily="34" charset="0"/>
              </a:rPr>
              <a:t>Brunner’s gland, 	                         goblet cell, oesophageal glands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>
                <a:latin typeface="Arial Black" panose="020B0A04020102020204" pitchFamily="34" charset="0"/>
              </a:rPr>
              <a:t>Excretion</a:t>
            </a:r>
            <a:r>
              <a:rPr lang="fr-FR" sz="2400" dirty="0">
                <a:latin typeface="Arial Black" panose="020B0A04020102020204" pitchFamily="34" charset="0"/>
              </a:rPr>
              <a:t> : </a:t>
            </a:r>
            <a:r>
              <a:rPr lang="fr-FR" sz="2000" dirty="0">
                <a:latin typeface="Arial Black" panose="020B0A04020102020204" pitchFamily="34" charset="0"/>
              </a:rPr>
              <a:t>lining epithelium of tubules of kidney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400" b="1" dirty="0">
                <a:latin typeface="Arial Black" panose="020B0A04020102020204" pitchFamily="34" charset="0"/>
              </a:rPr>
              <a:t>Absorption </a:t>
            </a:r>
            <a:r>
              <a:rPr lang="fr-FR" sz="2400" dirty="0"/>
              <a:t>: </a:t>
            </a:r>
            <a:r>
              <a:rPr lang="fr-FR" sz="2000" dirty="0">
                <a:latin typeface="Arial Black" panose="020B0A04020102020204" pitchFamily="34" charset="0"/>
              </a:rPr>
              <a:t>lining epithelium of the intestine</a:t>
            </a:r>
          </a:p>
          <a:p>
            <a:pPr marL="285750" indent="-285750">
              <a:buFont typeface="Wingdings" pitchFamily="2" charset="2"/>
              <a:buChar char="§"/>
            </a:pPr>
            <a:endParaRPr lang="fr-FR" sz="2400" dirty="0"/>
          </a:p>
          <a:p>
            <a:pPr marL="285750" indent="-285750">
              <a:buFont typeface="Wingdings" pitchFamily="2" charset="2"/>
              <a:buChar char="§"/>
            </a:pPr>
            <a:endParaRPr lang="fr-FR" sz="2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39000" y="6381891"/>
            <a:ext cx="1905000" cy="457200"/>
          </a:xfrm>
        </p:spPr>
        <p:txBody>
          <a:bodyPr/>
          <a:lstStyle/>
          <a:p>
            <a:fld id="{A8033565-E9B5-494A-A83E-896DBC53AEAF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79512" y="6420533"/>
            <a:ext cx="2895600" cy="457200"/>
          </a:xfrm>
        </p:spPr>
        <p:txBody>
          <a:bodyPr/>
          <a:lstStyle/>
          <a:p>
            <a:r>
              <a:rPr lang="en-GB" dirty="0"/>
              <a:t>Osiagwu Daniel</a:t>
            </a:r>
          </a:p>
        </p:txBody>
      </p:sp>
    </p:spTree>
    <p:extLst>
      <p:ext uri="{BB962C8B-B14F-4D97-AF65-F5344CB8AC3E}">
        <p14:creationId xmlns:p14="http://schemas.microsoft.com/office/powerpoint/2010/main" val="350926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0"/>
            <a:ext cx="7800975" cy="1295400"/>
          </a:xfrm>
        </p:spPr>
        <p:txBody>
          <a:bodyPr/>
          <a:lstStyle/>
          <a:p>
            <a:br>
              <a:rPr lang="fr-FR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31176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3333FF"/>
                </a:solidFill>
              </a:rPr>
              <a:t>           </a:t>
            </a:r>
          </a:p>
          <a:p>
            <a:r>
              <a:rPr lang="fr-FR" sz="2400" b="1" dirty="0">
                <a:solidFill>
                  <a:srgbClr val="3333FF"/>
                </a:solidFill>
              </a:rPr>
              <a:t>           </a:t>
            </a:r>
          </a:p>
          <a:p>
            <a:r>
              <a:rPr lang="fr-FR" sz="2400" b="1" dirty="0">
                <a:solidFill>
                  <a:srgbClr val="3333FF"/>
                </a:solidFill>
              </a:rPr>
              <a:t>           CLASSIFICATION OF EPITHELIAL TISSUE</a:t>
            </a:r>
          </a:p>
          <a:p>
            <a:endParaRPr lang="fr-FR" sz="2400" b="1" dirty="0">
              <a:solidFill>
                <a:srgbClr val="3333FF"/>
              </a:solidFill>
            </a:endParaRPr>
          </a:p>
          <a:p>
            <a:endParaRPr lang="fr-FR" sz="1000" b="1" dirty="0">
              <a:solidFill>
                <a:srgbClr val="3333FF"/>
              </a:solidFill>
            </a:endParaRPr>
          </a:p>
          <a:p>
            <a:pPr marL="342900" indent="-342900">
              <a:buAutoNum type="arabicPeriod"/>
            </a:pPr>
            <a:r>
              <a:rPr lang="fr-FR" b="1" dirty="0"/>
              <a:t>COVERING/SURFACE EPITHELIUM </a:t>
            </a:r>
          </a:p>
          <a:p>
            <a:pPr marL="342900" indent="-342900">
              <a:buAutoNum type="arabicPeriod"/>
            </a:pPr>
            <a:r>
              <a:rPr lang="fr-FR" b="1" dirty="0"/>
              <a:t>GLANDULAR  EPITHELIUM  </a:t>
            </a:r>
          </a:p>
          <a:p>
            <a:endParaRPr lang="fr-FR" sz="1200" dirty="0"/>
          </a:p>
          <a:p>
            <a:r>
              <a:rPr lang="fr-FR" b="1" dirty="0"/>
              <a:t>                    </a:t>
            </a:r>
            <a:r>
              <a:rPr lang="fr-FR" sz="2800" b="1" dirty="0">
                <a:solidFill>
                  <a:srgbClr val="0033CC"/>
                </a:solidFill>
              </a:rPr>
              <a:t>COVERING /SURFACE EPITHELIUM </a:t>
            </a:r>
            <a:r>
              <a:rPr lang="fr-FR" sz="2800" dirty="0">
                <a:solidFill>
                  <a:srgbClr val="0033CC"/>
                </a:solidFill>
              </a:rPr>
              <a:t> </a:t>
            </a:r>
          </a:p>
          <a:p>
            <a:endParaRPr lang="fr-FR" sz="1000" dirty="0">
              <a:solidFill>
                <a:srgbClr val="0033CC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fr-FR" sz="2000" b="1" dirty="0" err="1"/>
              <a:t>Membranous</a:t>
            </a:r>
            <a:r>
              <a:rPr lang="fr-FR" sz="2000" b="1" dirty="0"/>
              <a:t> </a:t>
            </a:r>
            <a:r>
              <a:rPr lang="fr-FR" sz="2000" b="1" dirty="0" err="1"/>
              <a:t>layers</a:t>
            </a:r>
            <a:r>
              <a:rPr lang="fr-FR" sz="2000" b="1" dirty="0"/>
              <a:t> </a:t>
            </a:r>
            <a:r>
              <a:rPr lang="fr-FR" sz="2000" b="1" dirty="0" err="1"/>
              <a:t>that</a:t>
            </a:r>
            <a:r>
              <a:rPr lang="fr-FR" sz="2000" b="1" dirty="0"/>
              <a:t> </a:t>
            </a:r>
            <a:r>
              <a:rPr lang="fr-FR" sz="2000" b="1" dirty="0" err="1"/>
              <a:t>covers</a:t>
            </a:r>
            <a:r>
              <a:rPr lang="fr-FR" sz="2000" b="1" dirty="0"/>
              <a:t> the </a:t>
            </a:r>
            <a:r>
              <a:rPr lang="fr-FR" sz="2000" b="1" dirty="0" err="1"/>
              <a:t>external</a:t>
            </a:r>
            <a:r>
              <a:rPr lang="fr-FR" sz="2000" b="1" dirty="0"/>
              <a:t> body surface or </a:t>
            </a:r>
            <a:r>
              <a:rPr lang="fr-FR" sz="2000" b="1" dirty="0" err="1"/>
              <a:t>lines</a:t>
            </a:r>
            <a:r>
              <a:rPr lang="fr-FR" sz="2000" b="1" dirty="0"/>
              <a:t> the </a:t>
            </a:r>
            <a:r>
              <a:rPr lang="fr-FR" sz="2000" b="1" dirty="0" err="1"/>
              <a:t>cavities</a:t>
            </a:r>
            <a:r>
              <a:rPr lang="fr-FR" sz="2000" b="1" dirty="0"/>
              <a:t> of the body</a:t>
            </a:r>
          </a:p>
          <a:p>
            <a:r>
              <a:rPr lang="fr-FR" sz="2000" b="1" dirty="0"/>
              <a:t> 	 	</a:t>
            </a:r>
            <a:endParaRPr lang="fr-FR" sz="2000" dirty="0">
              <a:solidFill>
                <a:srgbClr val="0033CC"/>
              </a:solidFill>
            </a:endParaRPr>
          </a:p>
          <a:p>
            <a:r>
              <a:rPr lang="fr-FR" sz="2400" b="1" u="sng" dirty="0"/>
              <a:t>Subtypes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fr-FR" b="1" dirty="0"/>
              <a:t>According to the number of cell layers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fr-FR" b="1" dirty="0"/>
              <a:t>According to the shape of the cells</a:t>
            </a:r>
          </a:p>
          <a:p>
            <a:pPr marL="285750" indent="-285750">
              <a:buFont typeface="Wingdings" pitchFamily="2" charset="2"/>
              <a:buChar char="§"/>
            </a:pPr>
            <a:endParaRPr lang="fr-FR" b="1" dirty="0"/>
          </a:p>
          <a:p>
            <a:r>
              <a:rPr lang="fr-FR" sz="2400" b="1" dirty="0"/>
              <a:t>According to the number of cell </a:t>
            </a:r>
            <a:r>
              <a:rPr lang="fr-FR" sz="2400" b="1" dirty="0" err="1"/>
              <a:t>layers</a:t>
            </a:r>
            <a:endParaRPr lang="fr-FR" sz="2400" b="1" dirty="0"/>
          </a:p>
          <a:p>
            <a:r>
              <a:rPr lang="fr-FR" b="1" dirty="0">
                <a:latin typeface="Arial Black" panose="020B0A04020102020204" pitchFamily="34" charset="0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b="1" dirty="0">
                <a:latin typeface="Arial Black" panose="020B0A04020102020204" pitchFamily="34" charset="0"/>
              </a:rPr>
              <a:t>SIMPLE</a:t>
            </a:r>
            <a:r>
              <a:rPr lang="fr-FR" sz="2000" b="1" dirty="0">
                <a:latin typeface="Arial Black" panose="020B0A04020102020204" pitchFamily="34" charset="0"/>
              </a:rPr>
              <a:t> </a:t>
            </a:r>
            <a:endParaRPr lang="fr-FR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Arial Black" panose="020B0A04020102020204" pitchFamily="34" charset="0"/>
              </a:rPr>
              <a:t>Lined</a:t>
            </a:r>
            <a:r>
              <a:rPr lang="fr-FR" sz="2000" dirty="0">
                <a:latin typeface="Arial Black" panose="020B0A04020102020204" pitchFamily="34" charset="0"/>
              </a:rPr>
              <a:t> by single layer of </a:t>
            </a:r>
            <a:r>
              <a:rPr lang="fr-FR" sz="2000" dirty="0" err="1">
                <a:latin typeface="Arial Black" panose="020B0A04020102020204" pitchFamily="34" charset="0"/>
              </a:rPr>
              <a:t>cells</a:t>
            </a:r>
            <a:endParaRPr lang="fr-FR" sz="2000" dirty="0">
              <a:latin typeface="Arial Black" panose="020B0A040201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Arial Black" panose="020B0A04020102020204" pitchFamily="34" charset="0"/>
              </a:rPr>
              <a:t>They</a:t>
            </a:r>
            <a:r>
              <a:rPr lang="fr-FR" sz="2000" dirty="0">
                <a:latin typeface="Arial Black" panose="020B0A04020102020204" pitchFamily="34" charset="0"/>
              </a:rPr>
              <a:t> are well adapted for exchange and filtration </a:t>
            </a:r>
            <a:r>
              <a:rPr lang="fr-FR" sz="2000" dirty="0" err="1">
                <a:latin typeface="Arial Black" panose="020B0A04020102020204" pitchFamily="34" charset="0"/>
              </a:rPr>
              <a:t>function</a:t>
            </a:r>
            <a:endParaRPr lang="fr-FR" sz="2000" dirty="0">
              <a:latin typeface="Arial Black" panose="020B0A04020102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fr-FR" sz="2000" dirty="0"/>
          </a:p>
          <a:p>
            <a:pPr marL="342900" indent="-342900">
              <a:buFont typeface="Wingdings" pitchFamily="2" charset="2"/>
              <a:buChar char="§"/>
            </a:pPr>
            <a:endParaRPr lang="fr-FR" sz="2000" dirty="0"/>
          </a:p>
          <a:p>
            <a:pPr marL="342900" indent="-342900">
              <a:buFont typeface="Wingdings" pitchFamily="2" charset="2"/>
              <a:buChar char="Ø"/>
            </a:pPr>
            <a:endParaRPr lang="en-GB" sz="2000" b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063603" y="6439437"/>
            <a:ext cx="1905000" cy="457200"/>
          </a:xfrm>
        </p:spPr>
        <p:txBody>
          <a:bodyPr/>
          <a:lstStyle/>
          <a:p>
            <a:fld id="{502B2C44-4732-4D8D-88B3-E224A339F30C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48400" y="6400800"/>
            <a:ext cx="2895600" cy="457200"/>
          </a:xfrm>
        </p:spPr>
        <p:txBody>
          <a:bodyPr/>
          <a:lstStyle/>
          <a:p>
            <a:r>
              <a:rPr lang="en-GB" dirty="0"/>
              <a:t>Osiagwu Daniel</a:t>
            </a:r>
          </a:p>
        </p:txBody>
      </p:sp>
    </p:spTree>
    <p:extLst>
      <p:ext uri="{BB962C8B-B14F-4D97-AF65-F5344CB8AC3E}">
        <p14:creationId xmlns:p14="http://schemas.microsoft.com/office/powerpoint/2010/main" val="105794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-13387" y="1484784"/>
            <a:ext cx="914400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>
                <a:latin typeface="Arial Black" panose="020B0A04020102020204" pitchFamily="34" charset="0"/>
              </a:rPr>
              <a:t>Stratified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>
                <a:latin typeface="Arial Black" panose="020B0A04020102020204" pitchFamily="34" charset="0"/>
              </a:rPr>
              <a:t>Pseudostratified – </a:t>
            </a:r>
          </a:p>
          <a:p>
            <a:r>
              <a:rPr lang="en-GB" sz="2000" b="1" dirty="0">
                <a:latin typeface="Arial Black" panose="020B0A04020102020204" pitchFamily="34" charset="0"/>
              </a:rPr>
              <a:t>                                 False layered (appears to be multiple layer,     			but only one)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>
                <a:latin typeface="Arial Black" panose="020B0A04020102020204" pitchFamily="34" charset="0"/>
              </a:rPr>
              <a:t>Ciliated - Have cilia</a:t>
            </a:r>
            <a:endParaRPr lang="fr-FR" sz="2000" b="1" dirty="0">
              <a:latin typeface="Arial Black" panose="020B0A04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2000" b="1" dirty="0"/>
          </a:p>
          <a:p>
            <a:pPr>
              <a:buFont typeface="Wingdings" pitchFamily="2" charset="2"/>
              <a:buChar char="v"/>
            </a:pPr>
            <a:r>
              <a:rPr lang="fr-FR" sz="2000" b="1" dirty="0"/>
              <a:t>Simple </a:t>
            </a:r>
            <a:r>
              <a:rPr lang="fr-FR" sz="2000" b="1" dirty="0" err="1"/>
              <a:t>cuboidal</a:t>
            </a:r>
            <a:r>
              <a:rPr lang="fr-FR" sz="2000" b="1" dirty="0"/>
              <a:t> – </a:t>
            </a:r>
            <a:r>
              <a:rPr lang="fr-FR" sz="1600" b="1" dirty="0"/>
              <a:t>Single layer of </a:t>
            </a:r>
            <a:r>
              <a:rPr lang="fr-FR" sz="1600" b="1" dirty="0" err="1"/>
              <a:t>cuboidal</a:t>
            </a:r>
            <a:r>
              <a:rPr lang="fr-FR" sz="1600" b="1" dirty="0"/>
              <a:t> </a:t>
            </a:r>
            <a:r>
              <a:rPr lang="fr-FR" sz="1600" b="1" dirty="0" err="1"/>
              <a:t>cells</a:t>
            </a:r>
            <a:r>
              <a:rPr lang="fr-FR" sz="1600" b="1" dirty="0"/>
              <a:t> </a:t>
            </a:r>
            <a:r>
              <a:rPr lang="fr-FR" sz="1600" b="1" dirty="0" err="1"/>
              <a:t>e.g</a:t>
            </a:r>
            <a:r>
              <a:rPr lang="fr-FR" sz="2000" b="1" dirty="0"/>
              <a:t>.</a:t>
            </a:r>
          </a:p>
          <a:p>
            <a:pPr lvl="2">
              <a:buFont typeface="Wingdings" pitchFamily="2" charset="2"/>
              <a:buChar char="Ø"/>
            </a:pPr>
            <a:r>
              <a:rPr lang="fr-FR" sz="2000" b="1" dirty="0"/>
              <a:t>Covering of </a:t>
            </a:r>
            <a:r>
              <a:rPr lang="fr-FR" sz="2000" b="1" dirty="0" err="1"/>
              <a:t>Ovary</a:t>
            </a:r>
            <a:endParaRPr lang="fr-FR" sz="2000" b="1" dirty="0"/>
          </a:p>
          <a:p>
            <a:pPr lvl="2">
              <a:buFont typeface="Wingdings" pitchFamily="2" charset="2"/>
              <a:buChar char="Ø"/>
            </a:pPr>
            <a:r>
              <a:rPr lang="fr-FR" sz="2000" b="1" dirty="0"/>
              <a:t>Tubules of </a:t>
            </a:r>
            <a:r>
              <a:rPr lang="fr-FR" sz="2000" b="1" dirty="0" err="1"/>
              <a:t>kidney</a:t>
            </a:r>
            <a:endParaRPr lang="fr-FR" sz="2000" b="1" dirty="0"/>
          </a:p>
          <a:p>
            <a:pPr lvl="2">
              <a:buFont typeface="Wingdings" pitchFamily="2" charset="2"/>
              <a:buChar char="Ø"/>
            </a:pPr>
            <a:r>
              <a:rPr lang="fr-FR" sz="2000" b="1" dirty="0" err="1"/>
              <a:t>Thyroid</a:t>
            </a:r>
            <a:r>
              <a:rPr lang="fr-FR" sz="2000" b="1" dirty="0"/>
              <a:t> </a:t>
            </a:r>
            <a:r>
              <a:rPr lang="fr-FR" sz="2000" b="1" dirty="0" err="1"/>
              <a:t>follicles</a:t>
            </a:r>
            <a:endParaRPr lang="fr-FR" sz="2000" b="1" dirty="0"/>
          </a:p>
          <a:p>
            <a:pPr lvl="2">
              <a:buFont typeface="Wingdings" pitchFamily="2" charset="2"/>
              <a:buChar char="Ø"/>
            </a:pPr>
            <a:r>
              <a:rPr lang="fr-FR" sz="2000" b="1" dirty="0"/>
              <a:t>Pigment epithelium of the </a:t>
            </a:r>
            <a:r>
              <a:rPr lang="fr-FR" sz="2000" b="1" dirty="0" err="1"/>
              <a:t>retina</a:t>
            </a:r>
            <a:endParaRPr lang="fr-FR" sz="2000" b="1" dirty="0"/>
          </a:p>
          <a:p>
            <a:pPr lvl="2">
              <a:buFont typeface="Wingdings" pitchFamily="2" charset="2"/>
              <a:buChar char="Ø"/>
            </a:pPr>
            <a:endParaRPr lang="fr-FR" sz="2000" b="1" dirty="0"/>
          </a:p>
          <a:p>
            <a:pPr>
              <a:buFont typeface="Wingdings" pitchFamily="2" charset="2"/>
              <a:buChar char="v"/>
            </a:pPr>
            <a:r>
              <a:rPr lang="fr-FR" sz="2000" b="1" dirty="0">
                <a:latin typeface="Arial Black" panose="020B0A04020102020204" pitchFamily="34" charset="0"/>
              </a:rPr>
              <a:t>Simple </a:t>
            </a:r>
            <a:r>
              <a:rPr lang="fr-FR" sz="2000" b="1" dirty="0" err="1">
                <a:latin typeface="Arial Black" panose="020B0A04020102020204" pitchFamily="34" charset="0"/>
              </a:rPr>
              <a:t>columnar</a:t>
            </a:r>
            <a:r>
              <a:rPr lang="fr-FR" sz="2000" b="1" dirty="0">
                <a:latin typeface="Arial Black" panose="020B0A04020102020204" pitchFamily="34" charset="0"/>
              </a:rPr>
              <a:t> - Single layer of </a:t>
            </a:r>
            <a:r>
              <a:rPr lang="fr-FR" sz="2000" b="1" dirty="0" err="1">
                <a:latin typeface="Arial Black" panose="020B0A04020102020204" pitchFamily="34" charset="0"/>
              </a:rPr>
              <a:t>columnar</a:t>
            </a:r>
            <a:r>
              <a:rPr lang="fr-FR" sz="2000" b="1" dirty="0">
                <a:latin typeface="Arial Black" panose="020B0A04020102020204" pitchFamily="34" charset="0"/>
              </a:rPr>
              <a:t> </a:t>
            </a:r>
            <a:r>
              <a:rPr lang="fr-FR" sz="2000" b="1" dirty="0" err="1">
                <a:latin typeface="Arial Black" panose="020B0A04020102020204" pitchFamily="34" charset="0"/>
              </a:rPr>
              <a:t>cells</a:t>
            </a:r>
            <a:r>
              <a:rPr lang="fr-FR" sz="2000" b="1" dirty="0">
                <a:latin typeface="Arial Black" panose="020B0A04020102020204" pitchFamily="34" charset="0"/>
              </a:rPr>
              <a:t> </a:t>
            </a:r>
            <a:r>
              <a:rPr lang="fr-FR" sz="2000" b="1" dirty="0" err="1">
                <a:latin typeface="Arial Black" panose="020B0A04020102020204" pitchFamily="34" charset="0"/>
              </a:rPr>
              <a:t>e.g</a:t>
            </a:r>
            <a:r>
              <a:rPr lang="fr-FR" sz="2000" b="1" dirty="0">
                <a:latin typeface="Arial Black" panose="020B0A04020102020204" pitchFamily="34" charset="0"/>
              </a:rPr>
              <a:t>.</a:t>
            </a:r>
          </a:p>
          <a:p>
            <a:pPr lvl="2">
              <a:buFont typeface="Wingdings" pitchFamily="2" charset="2"/>
              <a:buChar char="Ø"/>
            </a:pPr>
            <a:r>
              <a:rPr lang="fr-FR" sz="2000" b="1" dirty="0">
                <a:latin typeface="Arial Black" panose="020B0A04020102020204" pitchFamily="34" charset="0"/>
              </a:rPr>
              <a:t>Intestines</a:t>
            </a:r>
          </a:p>
          <a:p>
            <a:pPr lvl="2">
              <a:buFont typeface="Wingdings" pitchFamily="2" charset="2"/>
              <a:buChar char="Ø"/>
            </a:pPr>
            <a:r>
              <a:rPr lang="fr-FR" sz="2000" b="1" dirty="0"/>
              <a:t>Gall </a:t>
            </a:r>
            <a:r>
              <a:rPr lang="fr-FR" sz="2000" b="1" dirty="0" err="1"/>
              <a:t>bladder</a:t>
            </a:r>
            <a:endParaRPr lang="fr-FR" sz="2000" b="1" dirty="0"/>
          </a:p>
          <a:p>
            <a:pPr lvl="2">
              <a:buFont typeface="Wingdings" pitchFamily="2" charset="2"/>
              <a:buChar char="Ø"/>
            </a:pPr>
            <a:r>
              <a:rPr lang="fr-FR" sz="2000" b="1" dirty="0" err="1"/>
              <a:t>Uterus</a:t>
            </a:r>
            <a:r>
              <a:rPr lang="fr-FR" sz="2000" b="1" dirty="0"/>
              <a:t> and </a:t>
            </a:r>
            <a:r>
              <a:rPr lang="fr-FR" sz="2000" b="1" dirty="0" err="1"/>
              <a:t>oviducts</a:t>
            </a:r>
            <a:r>
              <a:rPr lang="fr-FR" sz="2000" b="1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2000" b="1" dirty="0"/>
          </a:p>
          <a:p>
            <a:pPr marL="800100" lvl="1" indent="-342900">
              <a:buFont typeface="Wingdings" pitchFamily="2" charset="2"/>
              <a:buChar char="§"/>
            </a:pPr>
            <a:endParaRPr lang="fr-FR" sz="1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37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332656"/>
            <a:ext cx="7800975" cy="1295400"/>
          </a:xfrm>
        </p:spPr>
        <p:txBody>
          <a:bodyPr/>
          <a:lstStyle/>
          <a:p>
            <a:r>
              <a:rPr lang="en-GB" sz="2000" dirty="0"/>
              <a:t>CLASSIFICATION OF EPITHELIAL TISSUE cont.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7995"/>
            <a:ext cx="9144000" cy="504056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fr-FR" sz="10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sz="2000" b="1" dirty="0" err="1"/>
              <a:t>Stratified</a:t>
            </a:r>
            <a:r>
              <a:rPr lang="fr-FR" sz="2800" b="1" dirty="0"/>
              <a:t> </a:t>
            </a:r>
            <a:r>
              <a:rPr lang="fr-FR" sz="2000" dirty="0"/>
              <a:t>– </a:t>
            </a:r>
            <a:r>
              <a:rPr lang="fr-FR" sz="2000" b="1" dirty="0" err="1"/>
              <a:t>lined</a:t>
            </a:r>
            <a:r>
              <a:rPr lang="fr-FR" sz="2000" b="1" dirty="0"/>
              <a:t> by </a:t>
            </a:r>
            <a:r>
              <a:rPr lang="fr-FR" sz="2000" b="1" dirty="0" err="1"/>
              <a:t>several</a:t>
            </a:r>
            <a:r>
              <a:rPr lang="fr-FR" sz="2000" b="1" dirty="0"/>
              <a:t> </a:t>
            </a:r>
            <a:r>
              <a:rPr lang="fr-FR" sz="2000" b="1" dirty="0" err="1"/>
              <a:t>layers</a:t>
            </a:r>
            <a:r>
              <a:rPr lang="fr-FR" sz="2000" b="1" dirty="0"/>
              <a:t> of </a:t>
            </a:r>
            <a:r>
              <a:rPr lang="fr-FR" sz="2000" b="1" dirty="0" err="1"/>
              <a:t>columnar</a:t>
            </a:r>
            <a:r>
              <a:rPr lang="fr-FR" sz="2000" b="1" dirty="0"/>
              <a:t> </a:t>
            </a:r>
            <a:r>
              <a:rPr lang="fr-FR" sz="2000" b="1" dirty="0" err="1"/>
              <a:t>cells</a:t>
            </a:r>
            <a:endParaRPr lang="fr-FR" sz="2000" b="1" dirty="0"/>
          </a:p>
          <a:p>
            <a:pPr>
              <a:buFont typeface="Wingdings" pitchFamily="2" charset="2"/>
              <a:buChar char="§"/>
            </a:pPr>
            <a:r>
              <a:rPr lang="fr-FR" sz="2000" b="1" dirty="0"/>
              <a:t>                    </a:t>
            </a:r>
            <a:r>
              <a:rPr lang="fr-FR" sz="2000" b="1" dirty="0" err="1"/>
              <a:t>Well</a:t>
            </a:r>
            <a:r>
              <a:rPr lang="fr-FR" sz="2000" b="1" dirty="0"/>
              <a:t> </a:t>
            </a:r>
            <a:r>
              <a:rPr lang="fr-FR" sz="2000" b="1" dirty="0" err="1"/>
              <a:t>adapted</a:t>
            </a:r>
            <a:r>
              <a:rPr lang="fr-FR" sz="2000" b="1" dirty="0"/>
              <a:t> for protection </a:t>
            </a:r>
            <a:r>
              <a:rPr lang="fr-FR" sz="2000" b="1" dirty="0" err="1"/>
              <a:t>purpose</a:t>
            </a:r>
            <a:endParaRPr lang="fr-FR" sz="2000" b="1" dirty="0"/>
          </a:p>
          <a:p>
            <a:pPr marL="0" indent="0">
              <a:buNone/>
            </a:pPr>
            <a:endParaRPr lang="en-GB" sz="2000" b="1" dirty="0"/>
          </a:p>
          <a:p>
            <a:pPr marL="400050">
              <a:buFont typeface="Wingdings" pitchFamily="2" charset="2"/>
              <a:buChar char="§"/>
            </a:pPr>
            <a:r>
              <a:rPr lang="fr-FR" sz="2400" b="1" dirty="0" err="1"/>
              <a:t>According</a:t>
            </a:r>
            <a:r>
              <a:rPr lang="fr-FR" sz="2400" b="1" dirty="0"/>
              <a:t> to the </a:t>
            </a:r>
            <a:r>
              <a:rPr lang="fr-FR" sz="2400" b="1" dirty="0" err="1"/>
              <a:t>shape</a:t>
            </a:r>
            <a:r>
              <a:rPr lang="fr-FR" sz="2400" b="1" dirty="0"/>
              <a:t> of the </a:t>
            </a:r>
            <a:r>
              <a:rPr lang="fr-FR" sz="2400" b="1" dirty="0" err="1"/>
              <a:t>cells</a:t>
            </a:r>
            <a:endParaRPr lang="fr-FR" sz="2400" b="1" dirty="0"/>
          </a:p>
          <a:p>
            <a:pPr marL="800100" lvl="1" indent="-342900">
              <a:buFont typeface="Wingdings" pitchFamily="2" charset="2"/>
              <a:buChar char="§"/>
            </a:pPr>
            <a:endParaRPr lang="fr-FR" sz="1200" b="1" dirty="0"/>
          </a:p>
          <a:p>
            <a:pPr marL="1257300" lvl="2" indent="-342900">
              <a:buFont typeface="Wingdings" pitchFamily="2" charset="2"/>
              <a:buChar char="v"/>
            </a:pPr>
            <a:r>
              <a:rPr lang="fr-FR" sz="2000" b="1" dirty="0"/>
              <a:t>Simple </a:t>
            </a:r>
            <a:r>
              <a:rPr lang="fr-FR" sz="2000" b="1" dirty="0" err="1"/>
              <a:t>squamous</a:t>
            </a:r>
            <a:r>
              <a:rPr lang="fr-FR" sz="2000" b="1" dirty="0"/>
              <a:t> – </a:t>
            </a:r>
            <a:r>
              <a:rPr lang="fr-FR" sz="1600" b="1" dirty="0"/>
              <a:t>single layer of flat </a:t>
            </a:r>
            <a:r>
              <a:rPr lang="fr-FR" sz="1600" b="1" dirty="0" err="1"/>
              <a:t>cells</a:t>
            </a:r>
            <a:r>
              <a:rPr lang="fr-FR" sz="1600" b="1" dirty="0"/>
              <a:t>. </a:t>
            </a:r>
            <a:r>
              <a:rPr lang="fr-FR" sz="1600" b="1" dirty="0" err="1"/>
              <a:t>E.g</a:t>
            </a:r>
            <a:r>
              <a:rPr lang="fr-FR" sz="1600" b="1" dirty="0"/>
              <a:t>.</a:t>
            </a:r>
          </a:p>
          <a:p>
            <a:pPr marL="1714500" lvl="3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1600" b="1" dirty="0" err="1">
                <a:latin typeface="Arial Black" panose="020B0A04020102020204" pitchFamily="34" charset="0"/>
              </a:rPr>
              <a:t>Mesothelium</a:t>
            </a:r>
            <a:r>
              <a:rPr lang="fr-FR" sz="1600" b="1" dirty="0">
                <a:latin typeface="Arial Black" panose="020B0A04020102020204" pitchFamily="34" charset="0"/>
              </a:rPr>
              <a:t> of </a:t>
            </a:r>
            <a:r>
              <a:rPr lang="fr-FR" sz="1600" b="1" dirty="0" err="1">
                <a:latin typeface="Arial Black" panose="020B0A04020102020204" pitchFamily="34" charset="0"/>
              </a:rPr>
              <a:t>blood</a:t>
            </a:r>
            <a:r>
              <a:rPr lang="fr-FR" sz="1600" b="1" dirty="0">
                <a:latin typeface="Arial Black" panose="020B0A04020102020204" pitchFamily="34" charset="0"/>
              </a:rPr>
              <a:t> </a:t>
            </a:r>
            <a:r>
              <a:rPr lang="fr-FR" sz="1600" b="1" dirty="0" err="1">
                <a:latin typeface="Arial Black" panose="020B0A04020102020204" pitchFamily="34" charset="0"/>
              </a:rPr>
              <a:t>cavities</a:t>
            </a:r>
            <a:endParaRPr lang="fr-FR" sz="1600" b="1" dirty="0">
              <a:latin typeface="Arial Black" panose="020B0A04020102020204" pitchFamily="34" charset="0"/>
            </a:endParaRPr>
          </a:p>
          <a:p>
            <a:pPr marL="1714500" lvl="3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1600" b="1" dirty="0" err="1">
                <a:latin typeface="Arial Black" panose="020B0A04020102020204" pitchFamily="34" charset="0"/>
              </a:rPr>
              <a:t>Endothelium</a:t>
            </a:r>
            <a:r>
              <a:rPr lang="fr-FR" sz="1600" b="1" dirty="0">
                <a:latin typeface="Arial Black" panose="020B0A04020102020204" pitchFamily="34" charset="0"/>
              </a:rPr>
              <a:t> of </a:t>
            </a:r>
            <a:r>
              <a:rPr lang="fr-FR" sz="1600" b="1" dirty="0" err="1">
                <a:latin typeface="Arial Black" panose="020B0A04020102020204" pitchFamily="34" charset="0"/>
              </a:rPr>
              <a:t>blood</a:t>
            </a:r>
            <a:r>
              <a:rPr lang="fr-FR" sz="1600" b="1" dirty="0">
                <a:latin typeface="Arial Black" panose="020B0A04020102020204" pitchFamily="34" charset="0"/>
              </a:rPr>
              <a:t> </a:t>
            </a:r>
            <a:r>
              <a:rPr lang="fr-FR" sz="1600" b="1" dirty="0" err="1">
                <a:latin typeface="Arial Black" panose="020B0A04020102020204" pitchFamily="34" charset="0"/>
              </a:rPr>
              <a:t>vessels</a:t>
            </a:r>
            <a:endParaRPr lang="fr-FR" sz="1600" b="1" dirty="0">
              <a:latin typeface="Arial Black" panose="020B0A04020102020204" pitchFamily="34" charset="0"/>
            </a:endParaRPr>
          </a:p>
          <a:p>
            <a:pPr marL="1714500" lvl="3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1600" b="1" dirty="0" err="1">
                <a:latin typeface="Arial Black" panose="020B0A04020102020204" pitchFamily="34" charset="0"/>
              </a:rPr>
              <a:t>Parietal</a:t>
            </a:r>
            <a:r>
              <a:rPr lang="fr-FR" sz="1600" b="1" dirty="0">
                <a:latin typeface="Arial Black" panose="020B0A04020102020204" pitchFamily="34" charset="0"/>
              </a:rPr>
              <a:t> layer of </a:t>
            </a:r>
            <a:r>
              <a:rPr lang="fr-FR" sz="1600" b="1" dirty="0" err="1">
                <a:latin typeface="Arial Black" panose="020B0A04020102020204" pitchFamily="34" charset="0"/>
              </a:rPr>
              <a:t>Bowmans</a:t>
            </a:r>
            <a:r>
              <a:rPr lang="fr-FR" sz="1600" b="1" dirty="0">
                <a:latin typeface="Arial Black" panose="020B0A04020102020204" pitchFamily="34" charset="0"/>
              </a:rPr>
              <a:t> capsule</a:t>
            </a:r>
          </a:p>
          <a:p>
            <a:pPr marL="1714500" lvl="3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fr-FR" sz="1600" b="1" dirty="0" err="1">
                <a:latin typeface="Arial Black" panose="020B0A04020102020204" pitchFamily="34" charset="0"/>
              </a:rPr>
              <a:t>Thin</a:t>
            </a:r>
            <a:r>
              <a:rPr lang="fr-FR" sz="1600" b="1" dirty="0">
                <a:latin typeface="Arial Black" panose="020B0A04020102020204" pitchFamily="34" charset="0"/>
              </a:rPr>
              <a:t> </a:t>
            </a:r>
            <a:r>
              <a:rPr lang="fr-FR" sz="1600" b="1" dirty="0" err="1">
                <a:latin typeface="Arial Black" panose="020B0A04020102020204" pitchFamily="34" charset="0"/>
              </a:rPr>
              <a:t>loop</a:t>
            </a:r>
            <a:r>
              <a:rPr lang="fr-FR" sz="1600" b="1" dirty="0">
                <a:latin typeface="Arial Black" panose="020B0A04020102020204" pitchFamily="34" charset="0"/>
              </a:rPr>
              <a:t> of </a:t>
            </a:r>
            <a:r>
              <a:rPr lang="fr-FR" sz="1600" b="1" dirty="0" err="1">
                <a:latin typeface="Arial Black" panose="020B0A04020102020204" pitchFamily="34" charset="0"/>
              </a:rPr>
              <a:t>Henle</a:t>
            </a:r>
            <a:r>
              <a:rPr lang="fr-FR" sz="1600" b="1" dirty="0">
                <a:latin typeface="Arial Black" panose="020B0A04020102020204" pitchFamily="34" charset="0"/>
              </a:rPr>
              <a:t> in </a:t>
            </a:r>
            <a:r>
              <a:rPr lang="fr-FR" sz="1600" b="1" dirty="0" err="1">
                <a:latin typeface="Arial Black" panose="020B0A04020102020204" pitchFamily="34" charset="0"/>
              </a:rPr>
              <a:t>kidney</a:t>
            </a:r>
            <a:endParaRPr lang="fr-FR" sz="1600" b="1" dirty="0"/>
          </a:p>
          <a:p>
            <a:pPr lvl="2">
              <a:buFont typeface="Wingdings" pitchFamily="2" charset="2"/>
              <a:buChar char="Ø"/>
            </a:pPr>
            <a:endParaRPr lang="fr-FR" sz="2000" b="1" dirty="0"/>
          </a:p>
          <a:p>
            <a:pPr lvl="2">
              <a:buFont typeface="Wingdings" pitchFamily="2" charset="2"/>
              <a:buChar char="Ø"/>
            </a:pPr>
            <a:endParaRPr lang="fr-FR" sz="2000" b="1" dirty="0"/>
          </a:p>
          <a:p>
            <a:pPr>
              <a:buFont typeface="Wingdings" pitchFamily="2" charset="2"/>
              <a:buChar char="v"/>
            </a:pPr>
            <a:endParaRPr lang="fr-FR" sz="1600" b="1" dirty="0"/>
          </a:p>
          <a:p>
            <a:pPr marL="0" indent="0">
              <a:buNone/>
            </a:pPr>
            <a:r>
              <a:rPr lang="fr-FR" sz="2800" b="1" dirty="0"/>
              <a:t> </a:t>
            </a:r>
            <a:endParaRPr lang="en-GB" sz="2000" b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22DE-CF62-4AB0-94C9-3CA6BCB7A9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29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27584" y="6400800"/>
            <a:ext cx="1905000" cy="457200"/>
          </a:xfrm>
        </p:spPr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36096" y="6281517"/>
            <a:ext cx="4459560" cy="457200"/>
          </a:xfrm>
        </p:spPr>
        <p:txBody>
          <a:bodyPr/>
          <a:lstStyle/>
          <a:p>
            <a:r>
              <a:rPr lang="en-GB" dirty="0"/>
              <a:t>Osiagwu Daniel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9" r="26558" b="47811"/>
          <a:stretch/>
        </p:blipFill>
        <p:spPr bwMode="auto">
          <a:xfrm>
            <a:off x="4644008" y="3212976"/>
            <a:ext cx="4319106" cy="314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Image result for types of epithelial tissue histolog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9144000" cy="370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5" descr="Image result for types of epithelial tissue histolog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t="5492" r="4591" b="5919"/>
          <a:stretch/>
        </p:blipFill>
        <p:spPr bwMode="auto">
          <a:xfrm>
            <a:off x="131189" y="3541485"/>
            <a:ext cx="4336033" cy="297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6323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95536" y="6296744"/>
            <a:ext cx="1999981" cy="457200"/>
          </a:xfrm>
        </p:spPr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24128" y="6296744"/>
            <a:ext cx="3039972" cy="457200"/>
          </a:xfrm>
        </p:spPr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6"/>
            <a:ext cx="9144000" cy="65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8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Simple cuboidal and columnar epith.</a:t>
            </a:r>
            <a:endParaRPr lang="en-GB" sz="28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3" t="6535" r="10041" b="13641"/>
          <a:stretch/>
        </p:blipFill>
        <p:spPr bwMode="auto">
          <a:xfrm>
            <a:off x="4572000" y="1772815"/>
            <a:ext cx="4499992" cy="4320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20072" y="6093296"/>
            <a:ext cx="3923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/>
              <a:t>Photomic: Simple columnar epithelium of the stomach mucosa (860X).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3" t="17341" r="14624" b="13987"/>
          <a:stretch/>
        </p:blipFill>
        <p:spPr bwMode="auto">
          <a:xfrm>
            <a:off x="107504" y="2060848"/>
            <a:ext cx="453650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9512" y="60932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b="1" dirty="0"/>
              <a:t>Photomic: Simple cuboidal</a:t>
            </a:r>
          </a:p>
          <a:p>
            <a:r>
              <a:rPr lang="en-GB" sz="1400" b="1" dirty="0"/>
              <a:t>epithelium in kidney tubules (430x).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2BDB-B018-4A2C-BC70-B4C6D353B15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84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BASIC TISSUES OF THE HUMAN BODY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2017713"/>
            <a:ext cx="8847584" cy="4114800"/>
          </a:xfrm>
        </p:spPr>
        <p:txBody>
          <a:bodyPr/>
          <a:lstStyle/>
          <a:p>
            <a:r>
              <a:rPr lang="fr-FR" dirty="0"/>
              <a:t>Epithelial tissues</a:t>
            </a:r>
          </a:p>
          <a:p>
            <a:r>
              <a:rPr lang="fr-FR" dirty="0"/>
              <a:t>Connective tissue</a:t>
            </a:r>
          </a:p>
          <a:p>
            <a:r>
              <a:rPr lang="fr-FR" dirty="0"/>
              <a:t>Muscular tissue</a:t>
            </a:r>
          </a:p>
          <a:p>
            <a:r>
              <a:rPr lang="fr-FR" dirty="0"/>
              <a:t>Nervous tissue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>
                <a:solidFill>
                  <a:srgbClr val="FF0000"/>
                </a:solidFill>
              </a:rPr>
              <a:t>Note</a:t>
            </a:r>
            <a:r>
              <a:rPr lang="fr-FR" dirty="0"/>
              <a:t>:   </a:t>
            </a:r>
            <a:r>
              <a:rPr lang="fr-FR" sz="2800" dirty="0"/>
              <a:t>Histology: </a:t>
            </a:r>
            <a:r>
              <a:rPr lang="fr-FR" sz="2400" dirty="0"/>
              <a:t>Study of tissues</a:t>
            </a:r>
          </a:p>
          <a:p>
            <a:pPr marL="0" indent="0">
              <a:buNone/>
            </a:pPr>
            <a:r>
              <a:rPr lang="fr-FR" sz="2800" dirty="0"/>
              <a:t>                Tissues:  </a:t>
            </a:r>
            <a:r>
              <a:rPr lang="fr-FR" sz="2400" dirty="0"/>
              <a:t>Group of cells with similar 		         	                         functions and morphology</a:t>
            </a:r>
            <a:r>
              <a:rPr lang="fr-FR" sz="2800" dirty="0"/>
              <a:t>.</a:t>
            </a:r>
          </a:p>
          <a:p>
            <a:endParaRPr lang="fr-FR" dirty="0"/>
          </a:p>
          <a:p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C907-7EAB-4C3A-A8F3-F68C69D3C7D5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44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Classification of epithelial tissues cont.</a:t>
            </a:r>
            <a:endParaRPr lang="en-GB" sz="2400" dirty="0"/>
          </a:p>
        </p:txBody>
      </p:sp>
      <p:sp>
        <p:nvSpPr>
          <p:cNvPr id="3" name="Rectangle 2"/>
          <p:cNvSpPr/>
          <p:nvPr/>
        </p:nvSpPr>
        <p:spPr>
          <a:xfrm>
            <a:off x="6198" y="1484784"/>
            <a:ext cx="9036496" cy="6848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000" b="1" dirty="0"/>
              <a:t>According shape of cell cont.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2000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en-GB" sz="2000" b="1" dirty="0"/>
              <a:t>Stratified squamous  epithelium</a:t>
            </a:r>
          </a:p>
          <a:p>
            <a:pPr marL="285750" indent="-285750">
              <a:buFont typeface="Wingdings" pitchFamily="2" charset="2"/>
              <a:buChar char="v"/>
            </a:pPr>
            <a:endParaRPr lang="en-GB" sz="2000" b="1" dirty="0"/>
          </a:p>
          <a:p>
            <a:r>
              <a:rPr lang="fr-FR" sz="2000" b="1" dirty="0"/>
              <a:t>1. Stratified squamous keratinized /cornified  e.g.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Epidermis of skin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sz="1100" b="1" dirty="0"/>
          </a:p>
          <a:p>
            <a:r>
              <a:rPr lang="fr-FR" sz="2000" b="1" dirty="0"/>
              <a:t>2. Stratified squamous non-keratized /non-cornified  e.g.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Lining  epithelium of the </a:t>
            </a:r>
            <a:r>
              <a:rPr lang="fr-FR" sz="2000" b="1" dirty="0" err="1"/>
              <a:t>mouth</a:t>
            </a:r>
            <a:endParaRPr lang="fr-FR" sz="2000" b="1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 err="1"/>
              <a:t>Oesophagus</a:t>
            </a:r>
            <a:r>
              <a:rPr lang="fr-FR" sz="2000" b="1" dirty="0"/>
              <a:t>  and </a:t>
            </a:r>
            <a:r>
              <a:rPr lang="fr-FR" sz="2000" b="1" dirty="0" err="1"/>
              <a:t>vagina</a:t>
            </a:r>
            <a:endParaRPr lang="fr-FR" sz="2000" b="1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Anal canal </a:t>
            </a:r>
          </a:p>
          <a:p>
            <a:pPr marL="1200150" lvl="2" indent="-285750">
              <a:buFont typeface="Wingdings" pitchFamily="2" charset="2"/>
              <a:buChar char="Ø"/>
            </a:pPr>
            <a:endParaRPr lang="fr-FR" sz="1400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sz="2000" b="1" dirty="0"/>
              <a:t>Stratified cuboidal e.g.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Ducts of sweat glands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Developing ovarian follicles</a:t>
            </a:r>
          </a:p>
          <a:p>
            <a:pPr marL="1200150" lvl="2" indent="-285750">
              <a:buFont typeface="Wingdings" pitchFamily="2" charset="2"/>
              <a:buChar char="Ø"/>
            </a:pPr>
            <a:endParaRPr lang="fr-FR" sz="1200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sz="2000" b="1" dirty="0"/>
              <a:t>Stratified columnar  e.g.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Parts of male urethra</a:t>
            </a:r>
          </a:p>
          <a:p>
            <a:endParaRPr lang="fr-FR" sz="2000" b="1" dirty="0"/>
          </a:p>
          <a:p>
            <a:pPr marL="285750" indent="-285750">
              <a:buFont typeface="Wingdings" pitchFamily="2" charset="2"/>
              <a:buChar char="Ø"/>
            </a:pPr>
            <a:endParaRPr lang="en-GB" sz="2000" b="1" dirty="0"/>
          </a:p>
          <a:p>
            <a:pPr marL="285750" indent="-285750">
              <a:buFont typeface="Wingdings" pitchFamily="2" charset="2"/>
              <a:buChar char="v"/>
            </a:pPr>
            <a:endParaRPr lang="en-GB" sz="2000" b="1" dirty="0"/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r>
              <a:rPr lang="en-GB" dirty="0"/>
              <a:t> 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1552" y="6410920"/>
            <a:ext cx="1905000" cy="457200"/>
          </a:xfrm>
        </p:spPr>
        <p:txBody>
          <a:bodyPr/>
          <a:lstStyle/>
          <a:p>
            <a:fld id="{8B22DB7B-93E0-4775-9182-EA87F8B6FE3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868144" y="6381891"/>
            <a:ext cx="2895600" cy="457200"/>
          </a:xfrm>
        </p:spPr>
        <p:txBody>
          <a:bodyPr/>
          <a:lstStyle/>
          <a:p>
            <a:r>
              <a:rPr lang="en-GB" dirty="0"/>
              <a:t>Osiagwu Daniel</a:t>
            </a:r>
          </a:p>
        </p:txBody>
      </p:sp>
    </p:spTree>
    <p:extLst>
      <p:ext uri="{BB962C8B-B14F-4D97-AF65-F5344CB8AC3E}">
        <p14:creationId xmlns:p14="http://schemas.microsoft.com/office/powerpoint/2010/main" val="414751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7664" y="836712"/>
            <a:ext cx="5298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3333FF"/>
                </a:solidFill>
              </a:rPr>
              <a:t>Classification of epithelial tissues cont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484784"/>
            <a:ext cx="89644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3. Pseudostratified </a:t>
            </a:r>
          </a:p>
          <a:p>
            <a:endParaRPr lang="en-GB" sz="2400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en-GB" sz="2000" b="1" dirty="0"/>
              <a:t>Modification of simple epithelium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All cells are in contact with the basal lamina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But not all of them reach the Apical surface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Shape of cells are variable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False stratification e.g. </a:t>
            </a:r>
            <a:r>
              <a:rPr lang="fr-FR" b="1" dirty="0"/>
              <a:t>respiratory epithelium – pseudostratified columnar epithelium with Goblet cells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r>
              <a:rPr lang="fr-FR" sz="2400" b="1" dirty="0"/>
              <a:t>4. Transitional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Modification of stratified epithelium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The number of cell vary with the functional state of the organs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Also called Uroepithelium </a:t>
            </a:r>
            <a:r>
              <a:rPr lang="fr-FR" b="1" dirty="0"/>
              <a:t>e.g.</a:t>
            </a:r>
          </a:p>
          <a:p>
            <a:pPr lvl="2"/>
            <a:r>
              <a:rPr lang="fr-FR" b="1" dirty="0"/>
              <a:t>          Lining epithelium pf excretory passages of the urinary system </a:t>
            </a:r>
            <a:endParaRPr lang="en-GB" b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49A1-58E8-41A0-BCE3-C6AB29C672F1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1365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Transitional and pseudostratified epith.</a:t>
            </a:r>
            <a:endParaRPr lang="en-GB" sz="28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9" t="16681" r="3997" b="3565"/>
          <a:stretch/>
        </p:blipFill>
        <p:spPr bwMode="auto">
          <a:xfrm>
            <a:off x="4644008" y="1268760"/>
            <a:ext cx="4499992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1" t="18229" r="4322" b="3028"/>
          <a:stretch/>
        </p:blipFill>
        <p:spPr bwMode="auto">
          <a:xfrm>
            <a:off x="21839" y="1772816"/>
            <a:ext cx="468052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2D67-6BA0-461A-B166-3CEEBB4ED8AD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15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27784" y="903040"/>
            <a:ext cx="4267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0033CC"/>
                </a:solidFill>
              </a:rPr>
              <a:t>GLANDULAR EPITHELIUM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556792"/>
            <a:ext cx="91440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/>
              <a:t>GLANDULAR EPITHELIUM </a:t>
            </a:r>
          </a:p>
          <a:p>
            <a:endParaRPr lang="en-GB" sz="2000" b="1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b="1" dirty="0"/>
              <a:t>A type of cell that makes mucus and is found in tissue that lines the inner part of the cervix</a:t>
            </a:r>
            <a:r>
              <a:rPr lang="en-US" sz="2000" dirty="0"/>
              <a:t>. 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14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b="1" dirty="0"/>
              <a:t>Abnormal glandular cells may be found in Pap tests and may be a sign of cancer or other serious condition</a:t>
            </a:r>
            <a:r>
              <a:rPr lang="en-GB" sz="2000" b="1" dirty="0"/>
              <a:t> 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fr-FR" sz="1600" b="1" dirty="0"/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 err="1">
                <a:latin typeface="Arial Black" panose="020B0A04020102020204" pitchFamily="34" charset="0"/>
              </a:rPr>
              <a:t>According</a:t>
            </a:r>
            <a:r>
              <a:rPr lang="fr-FR" b="1" dirty="0">
                <a:latin typeface="Arial Black" panose="020B0A04020102020204" pitchFamily="34" charset="0"/>
              </a:rPr>
              <a:t> to </a:t>
            </a:r>
            <a:r>
              <a:rPr lang="fr-FR" b="1" dirty="0" err="1">
                <a:latin typeface="Arial Black" panose="020B0A04020102020204" pitchFamily="34" charset="0"/>
              </a:rPr>
              <a:t>number</a:t>
            </a:r>
            <a:r>
              <a:rPr lang="fr-FR" b="1" dirty="0">
                <a:latin typeface="Arial Black" panose="020B0A04020102020204" pitchFamily="34" charset="0"/>
              </a:rPr>
              <a:t> of </a:t>
            </a:r>
            <a:r>
              <a:rPr lang="fr-FR" b="1" dirty="0" err="1">
                <a:latin typeface="Arial Black" panose="020B0A04020102020204" pitchFamily="34" charset="0"/>
              </a:rPr>
              <a:t>cells</a:t>
            </a:r>
            <a:endParaRPr lang="fr-FR" b="1" dirty="0">
              <a:latin typeface="Arial Black" panose="020B0A040201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 err="1">
                <a:latin typeface="Arial Black" panose="020B0A04020102020204" pitchFamily="34" charset="0"/>
              </a:rPr>
              <a:t>According</a:t>
            </a:r>
            <a:r>
              <a:rPr lang="fr-FR" b="1" dirty="0">
                <a:latin typeface="Arial Black" panose="020B0A04020102020204" pitchFamily="34" charset="0"/>
              </a:rPr>
              <a:t> to fate of </a:t>
            </a:r>
            <a:r>
              <a:rPr lang="fr-FR" b="1" dirty="0" err="1">
                <a:latin typeface="Arial Black" panose="020B0A04020102020204" pitchFamily="34" charset="0"/>
              </a:rPr>
              <a:t>secretion</a:t>
            </a:r>
            <a:r>
              <a:rPr lang="fr-FR" b="1" dirty="0">
                <a:latin typeface="Arial Black" panose="020B0A04020102020204" pitchFamily="34" charset="0"/>
              </a:rPr>
              <a:t> </a:t>
            </a: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 err="1">
                <a:latin typeface="Arial Black" panose="020B0A04020102020204" pitchFamily="34" charset="0"/>
              </a:rPr>
              <a:t>According</a:t>
            </a:r>
            <a:r>
              <a:rPr lang="fr-FR" b="1" dirty="0">
                <a:latin typeface="Arial Black" panose="020B0A04020102020204" pitchFamily="34" charset="0"/>
              </a:rPr>
              <a:t> to </a:t>
            </a:r>
            <a:r>
              <a:rPr lang="fr-FR" b="1" dirty="0" err="1">
                <a:latin typeface="Arial Black" panose="020B0A04020102020204" pitchFamily="34" charset="0"/>
              </a:rPr>
              <a:t>manner</a:t>
            </a:r>
            <a:r>
              <a:rPr lang="fr-FR" b="1" dirty="0">
                <a:latin typeface="Arial Black" panose="020B0A04020102020204" pitchFamily="34" charset="0"/>
              </a:rPr>
              <a:t> of </a:t>
            </a:r>
            <a:r>
              <a:rPr lang="fr-FR" b="1" dirty="0" err="1">
                <a:latin typeface="Arial Black" panose="020B0A04020102020204" pitchFamily="34" charset="0"/>
              </a:rPr>
              <a:t>secretion</a:t>
            </a:r>
            <a:endParaRPr lang="fr-FR" b="1" dirty="0">
              <a:latin typeface="Arial Black" panose="020B0A040201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 err="1">
                <a:latin typeface="Arial Black" panose="020B0A04020102020204" pitchFamily="34" charset="0"/>
              </a:rPr>
              <a:t>According</a:t>
            </a:r>
            <a:r>
              <a:rPr lang="fr-FR" b="1" dirty="0">
                <a:latin typeface="Arial Black" panose="020B0A04020102020204" pitchFamily="34" charset="0"/>
              </a:rPr>
              <a:t> to </a:t>
            </a:r>
            <a:r>
              <a:rPr lang="fr-FR" b="1" dirty="0" err="1">
                <a:latin typeface="Arial Black" panose="020B0A04020102020204" pitchFamily="34" charset="0"/>
              </a:rPr>
              <a:t>morphology</a:t>
            </a:r>
            <a:r>
              <a:rPr lang="fr-FR" b="1" dirty="0">
                <a:latin typeface="Arial Black" panose="020B0A04020102020204" pitchFamily="34" charset="0"/>
              </a:rPr>
              <a:t> </a:t>
            </a:r>
          </a:p>
          <a:p>
            <a:pPr marL="1657350" lvl="3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b="1" dirty="0">
                <a:latin typeface="Arial Black" panose="020B0A04020102020204" pitchFamily="34" charset="0"/>
              </a:rPr>
              <a:t>According to type of secretion 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sz="1600" b="1" dirty="0"/>
          </a:p>
          <a:p>
            <a:pPr marL="800100" lvl="1" indent="-342900">
              <a:buFont typeface="Wingdings" pitchFamily="2" charset="2"/>
              <a:buChar char="Ø"/>
            </a:pPr>
            <a:endParaRPr lang="fr-FR" sz="2000" b="1" dirty="0"/>
          </a:p>
          <a:p>
            <a:pPr lvl="1"/>
            <a:endParaRPr lang="fr-FR" dirty="0"/>
          </a:p>
          <a:p>
            <a:pPr marL="742950" lvl="1" indent="-285750">
              <a:buFont typeface="Wingdings" pitchFamily="2" charset="2"/>
              <a:buChar char="v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934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045" y="1637806"/>
            <a:ext cx="91440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2000" b="1" dirty="0" err="1"/>
              <a:t>According</a:t>
            </a:r>
            <a:r>
              <a:rPr lang="fr-FR" sz="2000" b="1" dirty="0"/>
              <a:t> to </a:t>
            </a:r>
            <a:r>
              <a:rPr lang="fr-FR" sz="2000" b="1" dirty="0" err="1"/>
              <a:t>number</a:t>
            </a:r>
            <a:r>
              <a:rPr lang="fr-FR" sz="2000" b="1" dirty="0"/>
              <a:t> of </a:t>
            </a:r>
            <a:r>
              <a:rPr lang="fr-FR" sz="2000" b="1" dirty="0" err="1"/>
              <a:t>cells</a:t>
            </a:r>
            <a:endParaRPr lang="fr-FR" sz="2000" b="1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fr-FR" sz="1600" b="1" dirty="0" err="1"/>
              <a:t>unicellular</a:t>
            </a:r>
            <a:r>
              <a:rPr lang="fr-FR" sz="1600" b="1" dirty="0"/>
              <a:t> 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fr-FR" sz="1600" b="1" dirty="0" err="1"/>
              <a:t>Multicellular</a:t>
            </a:r>
            <a:r>
              <a:rPr lang="fr-FR" sz="1600" b="1" dirty="0"/>
              <a:t> gland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fr-FR" sz="12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2000" b="1" dirty="0" err="1"/>
              <a:t>According</a:t>
            </a:r>
            <a:r>
              <a:rPr lang="fr-FR" sz="2000" b="1" dirty="0"/>
              <a:t> to </a:t>
            </a:r>
            <a:r>
              <a:rPr lang="fr-FR" sz="2000" b="1" dirty="0" err="1"/>
              <a:t>number</a:t>
            </a:r>
            <a:r>
              <a:rPr lang="fr-FR" sz="2000" b="1" dirty="0"/>
              <a:t> of </a:t>
            </a:r>
            <a:r>
              <a:rPr lang="fr-FR" sz="2000" b="1" dirty="0" err="1"/>
              <a:t>cells</a:t>
            </a:r>
            <a:endParaRPr lang="fr-FR" sz="2000" b="1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fr-FR" sz="2000" b="1" dirty="0" err="1"/>
              <a:t>Unicellular</a:t>
            </a:r>
            <a:r>
              <a:rPr lang="fr-FR" sz="2000" b="1" dirty="0"/>
              <a:t> – </a:t>
            </a:r>
          </a:p>
          <a:p>
            <a:pPr lvl="1"/>
            <a:r>
              <a:rPr lang="fr-FR" sz="2000" b="1" dirty="0"/>
              <a:t>         </a:t>
            </a:r>
            <a:r>
              <a:rPr lang="fr-FR" sz="1600" b="1" dirty="0"/>
              <a:t>Single </a:t>
            </a:r>
            <a:r>
              <a:rPr lang="fr-FR" sz="1600" b="1" dirty="0" err="1"/>
              <a:t>secreting</a:t>
            </a:r>
            <a:r>
              <a:rPr lang="fr-FR" sz="1600" b="1" dirty="0"/>
              <a:t> </a:t>
            </a:r>
            <a:r>
              <a:rPr lang="fr-FR" sz="1600" b="1" dirty="0" err="1"/>
              <a:t>cells</a:t>
            </a:r>
            <a:r>
              <a:rPr lang="fr-FR" sz="1600" b="1" dirty="0"/>
              <a:t> :    Goblet </a:t>
            </a:r>
            <a:r>
              <a:rPr lang="fr-FR" sz="1600" b="1" dirty="0" err="1"/>
              <a:t>cell</a:t>
            </a:r>
            <a:r>
              <a:rPr lang="fr-FR" sz="1600" b="1" dirty="0"/>
              <a:t> of the </a:t>
            </a:r>
            <a:r>
              <a:rPr lang="fr-FR" sz="1600" b="1" dirty="0" err="1"/>
              <a:t>lining</a:t>
            </a:r>
            <a:r>
              <a:rPr lang="fr-FR" sz="1600" b="1" dirty="0"/>
              <a:t> of </a:t>
            </a:r>
          </a:p>
          <a:p>
            <a:pPr marL="3943350" lvl="8" indent="-285750">
              <a:buFont typeface="Arial" pitchFamily="34" charset="0"/>
              <a:buChar char="•"/>
            </a:pPr>
            <a:r>
              <a:rPr lang="fr-FR" sz="1600" b="1" dirty="0" err="1"/>
              <a:t>Respiratory</a:t>
            </a:r>
            <a:r>
              <a:rPr lang="fr-FR" sz="1600" b="1" dirty="0"/>
              <a:t> tract</a:t>
            </a:r>
          </a:p>
          <a:p>
            <a:pPr marL="3943350" lvl="8" indent="-285750">
              <a:buFont typeface="Arial" pitchFamily="34" charset="0"/>
              <a:buChar char="•"/>
            </a:pPr>
            <a:r>
              <a:rPr lang="fr-FR" sz="1600" b="1" dirty="0"/>
              <a:t>Intestinal tracts</a:t>
            </a:r>
          </a:p>
          <a:p>
            <a:pPr marL="3943350" lvl="8" indent="-285750">
              <a:buFont typeface="Arial" pitchFamily="34" charset="0"/>
              <a:buChar char="•"/>
            </a:pPr>
            <a:endParaRPr lang="fr-FR" sz="1600" b="1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fr-FR" b="1" dirty="0" err="1"/>
              <a:t>Multicellular</a:t>
            </a:r>
            <a:r>
              <a:rPr lang="fr-FR" b="1" dirty="0"/>
              <a:t> gland  -  </a:t>
            </a:r>
            <a:r>
              <a:rPr lang="en-GB" sz="1600" b="1" dirty="0"/>
              <a:t>Salivary glands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en-GB" sz="16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2000" b="1" dirty="0" err="1"/>
              <a:t>According</a:t>
            </a:r>
            <a:r>
              <a:rPr lang="fr-FR" sz="2000" b="1" dirty="0"/>
              <a:t> to fate of </a:t>
            </a:r>
            <a:r>
              <a:rPr lang="fr-FR" sz="2000" b="1" dirty="0" err="1"/>
              <a:t>secretion</a:t>
            </a:r>
            <a:r>
              <a:rPr lang="fr-FR" sz="2000" b="1" dirty="0"/>
              <a:t>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000" b="1" dirty="0" err="1">
                <a:solidFill>
                  <a:srgbClr val="0033CC"/>
                </a:solidFill>
              </a:rPr>
              <a:t>Apocrine</a:t>
            </a:r>
            <a:endParaRPr lang="fr-FR" sz="2000" b="1" dirty="0">
              <a:solidFill>
                <a:srgbClr val="0033CC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000" b="1" dirty="0" err="1">
                <a:solidFill>
                  <a:srgbClr val="0033CC"/>
                </a:solidFill>
              </a:rPr>
              <a:t>Holocrine</a:t>
            </a:r>
            <a:endParaRPr lang="fr-FR" sz="2000" b="1" dirty="0">
              <a:solidFill>
                <a:srgbClr val="0033CC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000" b="1" dirty="0" err="1">
                <a:solidFill>
                  <a:srgbClr val="0033CC"/>
                </a:solidFill>
              </a:rPr>
              <a:t>Merocrine</a:t>
            </a:r>
            <a:r>
              <a:rPr lang="fr-FR" sz="2000" b="1" dirty="0">
                <a:solidFill>
                  <a:srgbClr val="0033CC"/>
                </a:solidFill>
              </a:rPr>
              <a:t> 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fr-FR" b="1" dirty="0" err="1"/>
              <a:t>Apocrine</a:t>
            </a:r>
            <a:r>
              <a:rPr lang="fr-FR" b="1" dirty="0"/>
              <a:t>  gland – partial destruction of </a:t>
            </a:r>
            <a:r>
              <a:rPr lang="fr-FR" b="1" dirty="0" err="1"/>
              <a:t>secretory</a:t>
            </a:r>
            <a:r>
              <a:rPr lang="fr-FR" b="1" dirty="0"/>
              <a:t> </a:t>
            </a:r>
            <a:r>
              <a:rPr lang="fr-FR" b="1" dirty="0" err="1"/>
              <a:t>cells</a:t>
            </a:r>
            <a:r>
              <a:rPr lang="fr-FR" b="1" dirty="0"/>
              <a:t> </a:t>
            </a:r>
            <a:r>
              <a:rPr lang="fr-FR" b="1" dirty="0" err="1"/>
              <a:t>e.g</a:t>
            </a:r>
            <a:r>
              <a:rPr lang="fr-FR" b="1" dirty="0"/>
              <a:t>. 				</a:t>
            </a:r>
            <a:r>
              <a:rPr lang="fr-FR" b="1" dirty="0" err="1"/>
              <a:t>mammary</a:t>
            </a:r>
            <a:r>
              <a:rPr lang="fr-FR" b="1" dirty="0"/>
              <a:t> gland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2007176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1213009"/>
            <a:ext cx="9144000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fr-FR" b="1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fr-FR" b="1" dirty="0" err="1"/>
              <a:t>Holocrine</a:t>
            </a:r>
            <a:r>
              <a:rPr lang="fr-FR" b="1" dirty="0"/>
              <a:t>  gland – total destruction of </a:t>
            </a:r>
            <a:r>
              <a:rPr lang="fr-FR" b="1" dirty="0" err="1"/>
              <a:t>secretoy</a:t>
            </a:r>
            <a:r>
              <a:rPr lang="fr-FR" b="1" dirty="0"/>
              <a:t> </a:t>
            </a:r>
            <a:r>
              <a:rPr lang="fr-FR" b="1" dirty="0" err="1"/>
              <a:t>cells</a:t>
            </a:r>
            <a:r>
              <a:rPr lang="fr-FR" b="1" dirty="0"/>
              <a:t> </a:t>
            </a:r>
            <a:r>
              <a:rPr lang="fr-FR" b="1" dirty="0" err="1"/>
              <a:t>e.g</a:t>
            </a:r>
            <a:r>
              <a:rPr lang="fr-FR" b="1" dirty="0"/>
              <a:t> </a:t>
            </a:r>
            <a:r>
              <a:rPr lang="fr-FR" b="1" dirty="0" err="1"/>
              <a:t>sebaceous</a:t>
            </a:r>
            <a:r>
              <a:rPr lang="fr-FR" b="1" dirty="0"/>
              <a:t> 			 gland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fr-FR" b="1" dirty="0" err="1"/>
              <a:t>Merocrine</a:t>
            </a:r>
            <a:r>
              <a:rPr lang="fr-FR" b="1" dirty="0"/>
              <a:t>  gland – No destruction </a:t>
            </a:r>
            <a:r>
              <a:rPr lang="fr-FR" b="1" dirty="0" err="1"/>
              <a:t>e.g</a:t>
            </a:r>
            <a:r>
              <a:rPr lang="fr-FR" b="1" dirty="0"/>
              <a:t>. sweat gland</a:t>
            </a:r>
          </a:p>
          <a:p>
            <a:endParaRPr lang="fr-FR" sz="20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2000" b="1" dirty="0" err="1"/>
              <a:t>According</a:t>
            </a:r>
            <a:r>
              <a:rPr lang="fr-FR" sz="2000" b="1" dirty="0"/>
              <a:t> to manner of </a:t>
            </a:r>
            <a:r>
              <a:rPr lang="fr-FR" sz="2000" b="1" dirty="0" err="1"/>
              <a:t>secretion</a:t>
            </a:r>
            <a:endParaRPr lang="fr-FR" sz="2000" b="1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0033CC"/>
                </a:solidFill>
              </a:rPr>
              <a:t>Exocrine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0033CC"/>
                </a:solidFill>
              </a:rPr>
              <a:t>Endocrine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fr-FR" sz="2000" b="1" dirty="0">
              <a:solidFill>
                <a:srgbClr val="0033CC"/>
              </a:solidFill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fr-FR" b="1" dirty="0"/>
              <a:t>Exocrine gland – Provided with duct</a:t>
            </a:r>
          </a:p>
          <a:p>
            <a:pPr lvl="1"/>
            <a:r>
              <a:rPr lang="fr-FR" b="1" dirty="0"/>
              <a:t>                        e.g.</a:t>
            </a:r>
          </a:p>
          <a:p>
            <a:pPr marL="2571750" lvl="5" indent="-285750">
              <a:buFont typeface="Wingdings" pitchFamily="2" charset="2"/>
              <a:buChar char="Ø"/>
            </a:pPr>
            <a:r>
              <a:rPr lang="fr-FR" b="1" dirty="0"/>
              <a:t> Salivery glands</a:t>
            </a:r>
          </a:p>
          <a:p>
            <a:pPr marL="2571750" lvl="5" indent="-285750">
              <a:buFont typeface="Wingdings" pitchFamily="2" charset="2"/>
              <a:buChar char="Ø"/>
            </a:pPr>
            <a:r>
              <a:rPr lang="fr-FR" b="1" dirty="0"/>
              <a:t> Gastric glands</a:t>
            </a:r>
          </a:p>
          <a:p>
            <a:pPr marL="2571750" lvl="5" indent="-285750">
              <a:buFont typeface="Wingdings" pitchFamily="2" charset="2"/>
              <a:buChar char="Ø"/>
            </a:pPr>
            <a:endParaRPr lang="fr-FR" b="1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fr-FR" b="1" dirty="0"/>
              <a:t>Endocrine gland – Ductless gland </a:t>
            </a:r>
          </a:p>
          <a:p>
            <a:pPr lvl="1"/>
            <a:r>
              <a:rPr lang="fr-FR" b="1" dirty="0"/>
              <a:t>                                  e.g. Pituitary gland</a:t>
            </a:r>
          </a:p>
          <a:p>
            <a:pPr lvl="1"/>
            <a:r>
              <a:rPr lang="fr-FR" b="1" dirty="0"/>
              <a:t>                                         Thyroid gland</a:t>
            </a:r>
          </a:p>
          <a:p>
            <a:pPr marL="285750" indent="-285750">
              <a:buFont typeface="Wingdings" pitchFamily="2" charset="2"/>
              <a:buChar char="§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22793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2862" y="1460456"/>
            <a:ext cx="916739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2000" b="1" dirty="0"/>
              <a:t>According to morphology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0033CC"/>
                </a:solidFill>
              </a:rPr>
              <a:t>Simple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0033CC"/>
                </a:solidFill>
              </a:rPr>
              <a:t>Compound</a:t>
            </a:r>
          </a:p>
          <a:p>
            <a:r>
              <a:rPr lang="fr-FR" sz="2000" b="1" dirty="0">
                <a:latin typeface="Arial Black" panose="020B0A04020102020204" pitchFamily="34" charset="0"/>
              </a:rPr>
              <a:t>Simple</a:t>
            </a:r>
            <a:r>
              <a:rPr lang="fr-FR" sz="2400" b="1" dirty="0"/>
              <a:t> 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 Simple tubular  - simple epithelium lined  tubules, in a straight course 	                            </a:t>
            </a:r>
            <a:r>
              <a:rPr lang="fr-FR" b="1" dirty="0" err="1"/>
              <a:t>which</a:t>
            </a:r>
            <a:r>
              <a:rPr lang="fr-FR" b="1" dirty="0"/>
              <a:t> opens to the surface e.g intestinal glands.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sz="1000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Simple coiled tubule – </a:t>
            </a:r>
          </a:p>
          <a:p>
            <a:pPr lvl="6"/>
            <a:r>
              <a:rPr lang="fr-FR" b="1" dirty="0" err="1"/>
              <a:t>deeper</a:t>
            </a:r>
            <a:r>
              <a:rPr lang="fr-FR" b="1" dirty="0"/>
              <a:t> portion of the tubule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convoluted</a:t>
            </a:r>
            <a:r>
              <a:rPr lang="fr-FR" b="1" dirty="0"/>
              <a:t> or </a:t>
            </a:r>
            <a:r>
              <a:rPr lang="fr-FR" b="1" dirty="0" err="1"/>
              <a:t>coiled</a:t>
            </a:r>
            <a:r>
              <a:rPr lang="fr-FR" b="1" dirty="0"/>
              <a:t> </a:t>
            </a:r>
            <a:r>
              <a:rPr lang="fr-FR" b="1" dirty="0" err="1"/>
              <a:t>e.g</a:t>
            </a:r>
            <a:r>
              <a:rPr lang="fr-FR" b="1" dirty="0"/>
              <a:t>. sweat glands.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sz="16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b="1" dirty="0"/>
              <a:t>Simple branched tubule – deeper portion of the tubule divided into tube-			         like structure e.g uterine glands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b="1" dirty="0"/>
              <a:t>Simple branched alveolar/acinar – made up of numerous sac-like                   				          structures e.g. sebaseous glands</a:t>
            </a:r>
          </a:p>
          <a:p>
            <a:r>
              <a:rPr lang="fr-FR" sz="2000" b="1" dirty="0">
                <a:latin typeface="Arial Black" panose="020B0A04020102020204" pitchFamily="34" charset="0"/>
              </a:rPr>
              <a:t>Compound</a:t>
            </a:r>
            <a:r>
              <a:rPr lang="fr-FR" sz="2400" b="1" dirty="0"/>
              <a:t> 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b="1" dirty="0"/>
              <a:t>Compound tubular – Cardiac gland of stomach</a:t>
            </a:r>
          </a:p>
          <a:p>
            <a:r>
              <a:rPr lang="fr-FR" b="1" dirty="0"/>
              <a:t>                                               </a:t>
            </a:r>
            <a:r>
              <a:rPr lang="fr-FR" b="1" dirty="0" err="1"/>
              <a:t>Brunners</a:t>
            </a:r>
            <a:r>
              <a:rPr lang="fr-FR" b="1" dirty="0"/>
              <a:t> gland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1331640" y="754688"/>
            <a:ext cx="5904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33CC"/>
                </a:solidFill>
              </a:rPr>
              <a:t>Classification of glandular epithelium</a:t>
            </a:r>
            <a:endParaRPr lang="en-GB" sz="2400" b="1" dirty="0">
              <a:solidFill>
                <a:srgbClr val="0033CC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5465" y="6414752"/>
            <a:ext cx="1905000" cy="457200"/>
          </a:xfrm>
        </p:spPr>
        <p:txBody>
          <a:bodyPr/>
          <a:lstStyle/>
          <a:p>
            <a:fld id="{657FFEC2-0A2A-4E84-960C-BA3869F54D9B}" type="datetime1">
              <a:rPr lang="en-GB" smtClean="0"/>
              <a:t>09/01/2024</a:t>
            </a:fld>
            <a:r>
              <a:rPr lang="en-GB" dirty="0"/>
              <a:t> 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940152" y="6324600"/>
            <a:ext cx="2895600" cy="457200"/>
          </a:xfrm>
        </p:spPr>
        <p:txBody>
          <a:bodyPr/>
          <a:lstStyle/>
          <a:p>
            <a:r>
              <a:rPr lang="en-GB" dirty="0" err="1"/>
              <a:t>Osiagwu</a:t>
            </a:r>
            <a:r>
              <a:rPr lang="en-GB" dirty="0"/>
              <a:t> Daniel</a:t>
            </a:r>
          </a:p>
        </p:txBody>
      </p:sp>
    </p:spTree>
    <p:extLst>
      <p:ext uri="{BB962C8B-B14F-4D97-AF65-F5344CB8AC3E}">
        <p14:creationId xmlns:p14="http://schemas.microsoft.com/office/powerpoint/2010/main" val="1956265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7016" y="1353590"/>
            <a:ext cx="885698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/>
              <a:t>Compound  alveolar  </a:t>
            </a:r>
            <a:r>
              <a:rPr lang="en-GB" b="1" dirty="0"/>
              <a:t>– Mammary glands</a:t>
            </a:r>
          </a:p>
          <a:p>
            <a:endParaRPr lang="en-GB" b="1" dirty="0"/>
          </a:p>
          <a:p>
            <a:r>
              <a:rPr lang="en-GB" sz="2000" b="1" dirty="0"/>
              <a:t>Compound tubulo-alveolar  </a:t>
            </a:r>
            <a:r>
              <a:rPr lang="en-GB" b="1" dirty="0"/>
              <a:t>-  Salvary glands</a:t>
            </a:r>
          </a:p>
          <a:p>
            <a:r>
              <a:rPr lang="en-GB" b="1" dirty="0"/>
              <a:t>                                                         Oesophageal glands</a:t>
            </a:r>
          </a:p>
          <a:p>
            <a:r>
              <a:rPr lang="en-GB" dirty="0"/>
              <a:t>                                    </a:t>
            </a:r>
          </a:p>
          <a:p>
            <a:r>
              <a:rPr lang="en-GB" sz="2400" b="1" dirty="0"/>
              <a:t>According to type of secretion </a:t>
            </a:r>
          </a:p>
          <a:p>
            <a:endParaRPr lang="en-GB" sz="2400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b="1" dirty="0"/>
              <a:t>Serous gland – thin and watery secretion e,g sweat gland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GB" sz="2000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b="1" dirty="0"/>
              <a:t>Mucous gland – thick and viscous e.g. sebaceous gland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GB" sz="2000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b="1" dirty="0"/>
              <a:t>Mixed gland – maco-serous secretion e.g. sublingual and </a:t>
            </a:r>
          </a:p>
          <a:p>
            <a:pPr lvl="1"/>
            <a:r>
              <a:rPr lang="en-GB" sz="2000" b="1" dirty="0"/>
              <a:t>		           submaxillary glands</a:t>
            </a:r>
          </a:p>
          <a:p>
            <a:pPr lvl="1"/>
            <a:endParaRPr lang="en-GB" sz="2000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000" b="1" dirty="0"/>
              <a:t>Cytogenic gland – secretion produces cells e.g. testis and 				     ovary</a:t>
            </a:r>
          </a:p>
          <a:p>
            <a:endParaRPr lang="en-GB" sz="2000" dirty="0"/>
          </a:p>
        </p:txBody>
      </p:sp>
      <p:sp>
        <p:nvSpPr>
          <p:cNvPr id="3" name="Rectangle 2"/>
          <p:cNvSpPr/>
          <p:nvPr/>
        </p:nvSpPr>
        <p:spPr>
          <a:xfrm>
            <a:off x="1259632" y="908720"/>
            <a:ext cx="6792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0033CC"/>
                </a:solidFill>
              </a:rPr>
              <a:t>Classification of glandular epithelium cont</a:t>
            </a:r>
            <a:r>
              <a:rPr lang="en-GB" sz="2000" b="1" dirty="0">
                <a:solidFill>
                  <a:srgbClr val="0033CC"/>
                </a:solidFill>
              </a:rPr>
              <a:t>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B69AA-BE8D-49BC-93DC-D139E77C0172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894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4" name="AutoShape 2" descr="Image result for simple coiled tubular epithel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63" y="42862"/>
            <a:ext cx="2619375" cy="204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3" y="0"/>
            <a:ext cx="2495550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4" t="15720" b="42140"/>
          <a:stretch/>
        </p:blipFill>
        <p:spPr bwMode="auto">
          <a:xfrm>
            <a:off x="5270500" y="-1"/>
            <a:ext cx="2037804" cy="204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Image result for simple branched tubular epithel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-20"/>
            <a:ext cx="1835696" cy="208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1" descr="Image result for compound tubular gla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4" descr="Image result for compound tubular gla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88232"/>
            <a:ext cx="8416484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355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CONNECTIVE TISSUES</a:t>
            </a:r>
          </a:p>
        </p:txBody>
      </p:sp>
      <p:sp>
        <p:nvSpPr>
          <p:cNvPr id="3" name="Rectangle 2"/>
          <p:cNvSpPr/>
          <p:nvPr/>
        </p:nvSpPr>
        <p:spPr>
          <a:xfrm>
            <a:off x="-6846" y="1484784"/>
            <a:ext cx="91440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GB" sz="3200" b="1" dirty="0" err="1">
                <a:solidFill>
                  <a:srgbClr val="0033CC"/>
                </a:solidFill>
              </a:rPr>
              <a:t>Charateristics</a:t>
            </a:r>
            <a:endParaRPr lang="en-GB" sz="10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Cells are relatively few and far apart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Contains abundant intracellular substances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Containing tissue fluid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Ground substances (extracellular matrix} and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Intracellular fibers.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Very vascular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Derived from mesoderm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90500" y="6400800"/>
            <a:ext cx="1905000" cy="457200"/>
          </a:xfrm>
        </p:spPr>
        <p:txBody>
          <a:bodyPr/>
          <a:lstStyle/>
          <a:p>
            <a:fld id="{6882F15F-5065-4BE0-B723-4FE712112EF4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940152" y="6305550"/>
            <a:ext cx="2895600" cy="457200"/>
          </a:xfrm>
        </p:spPr>
        <p:txBody>
          <a:bodyPr/>
          <a:lstStyle/>
          <a:p>
            <a:r>
              <a:rPr lang="en-GB" dirty="0" err="1"/>
              <a:t>Osiagwu</a:t>
            </a:r>
            <a:r>
              <a:rPr lang="en-GB" dirty="0"/>
              <a:t> Daniel</a:t>
            </a:r>
          </a:p>
        </p:txBody>
      </p:sp>
    </p:spTree>
    <p:extLst>
      <p:ext uri="{BB962C8B-B14F-4D97-AF65-F5344CB8AC3E}">
        <p14:creationId xmlns:p14="http://schemas.microsoft.com/office/powerpoint/2010/main" val="132375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9474"/>
            <a:ext cx="9036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3333FF"/>
                </a:solidFill>
              </a:rPr>
              <a:t>GERM LAYERS </a:t>
            </a:r>
          </a:p>
          <a:p>
            <a:endParaRPr lang="en-GB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2400" b="1" dirty="0"/>
              <a:t>A germ layer is a primary layer of cells that forms during embryonic development 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400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2400" b="1" dirty="0"/>
              <a:t>They  interact with each other as the embryo develops and contribute to the formation of all tissues and organs </a:t>
            </a:r>
          </a:p>
          <a:p>
            <a:pPr marL="571500" indent="-571500">
              <a:buFont typeface="Wingdings" pitchFamily="2" charset="2"/>
              <a:buChar char="Ø"/>
            </a:pPr>
            <a:endParaRPr lang="fr-FR" sz="1200" b="1" dirty="0"/>
          </a:p>
          <a:p>
            <a:endParaRPr lang="en-GB" sz="3600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61B8-BD42-49BE-A511-C605F54FD5D2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Osiagwu Daniel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t="7038" r="1190" b="20389"/>
          <a:stretch/>
        </p:blipFill>
        <p:spPr bwMode="auto">
          <a:xfrm>
            <a:off x="1763688" y="3638351"/>
            <a:ext cx="2943032" cy="2649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73640" r="66476" b="2015"/>
          <a:stretch/>
        </p:blipFill>
        <p:spPr bwMode="auto">
          <a:xfrm>
            <a:off x="5220072" y="3717027"/>
            <a:ext cx="3230963" cy="2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879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772816"/>
            <a:ext cx="8089007" cy="3568824"/>
          </a:xfrm>
        </p:spPr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dirty="0"/>
              <a:t>  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1484784"/>
            <a:ext cx="9144000" cy="562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  Protection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  Connect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Bind and support organs and tissues of the body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Fat storage and insulator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Immunity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Repair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b="1" dirty="0"/>
              <a:t>Hematopoetic functions</a:t>
            </a:r>
            <a:br>
              <a:rPr lang="en-GB" dirty="0"/>
            </a:b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39552" y="836712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33CC"/>
                </a:solidFill>
              </a:rPr>
              <a:t>       FUNCTIONS OF CONNECTIVE TISSUES</a:t>
            </a:r>
            <a:endParaRPr lang="en-GB" sz="2800" b="1" dirty="0">
              <a:solidFill>
                <a:srgbClr val="0033CC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A952C-7262-4350-9533-A036C50F628B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12160" y="6324600"/>
            <a:ext cx="2895600" cy="457200"/>
          </a:xfrm>
        </p:spPr>
        <p:txBody>
          <a:bodyPr/>
          <a:lstStyle/>
          <a:p>
            <a:r>
              <a:rPr lang="en-GB" dirty="0" err="1"/>
              <a:t>Osiagwu</a:t>
            </a:r>
            <a:r>
              <a:rPr lang="en-GB" dirty="0"/>
              <a:t> Daniel</a:t>
            </a:r>
          </a:p>
        </p:txBody>
      </p:sp>
    </p:spTree>
    <p:extLst>
      <p:ext uri="{BB962C8B-B14F-4D97-AF65-F5344CB8AC3E}">
        <p14:creationId xmlns:p14="http://schemas.microsoft.com/office/powerpoint/2010/main" val="410589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Classification of connective tissues</a:t>
            </a:r>
            <a:endParaRPr lang="en-GB" sz="3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53140-A75F-4350-B8EE-2AF630215EDB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1525473"/>
            <a:ext cx="9144000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2400" b="1" dirty="0" err="1"/>
              <a:t>Fibrous</a:t>
            </a:r>
            <a:r>
              <a:rPr lang="fr-FR" sz="2800" b="1" dirty="0"/>
              <a:t>:</a:t>
            </a:r>
            <a:endParaRPr lang="fr-FR" dirty="0"/>
          </a:p>
          <a:p>
            <a:pPr lvl="3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 err="1">
                <a:solidFill>
                  <a:srgbClr val="FF0000"/>
                </a:solidFill>
              </a:rPr>
              <a:t>Collagenous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</a:p>
          <a:p>
            <a:pPr lvl="3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 err="1">
                <a:solidFill>
                  <a:srgbClr val="FF0000"/>
                </a:solidFill>
              </a:rPr>
              <a:t>Elastic</a:t>
            </a:r>
            <a:endParaRPr lang="fr-FR" b="1" dirty="0">
              <a:solidFill>
                <a:srgbClr val="FF0000"/>
              </a:solidFill>
            </a:endParaRPr>
          </a:p>
          <a:p>
            <a:pPr lvl="3">
              <a:lnSpc>
                <a:spcPct val="150000"/>
              </a:lnSpc>
              <a:buFont typeface="Wingdings" pitchFamily="2" charset="2"/>
              <a:buChar char="Ø"/>
            </a:pPr>
            <a:r>
              <a:rPr lang="fr-FR" b="1" dirty="0" err="1">
                <a:solidFill>
                  <a:srgbClr val="FF0000"/>
                </a:solidFill>
              </a:rPr>
              <a:t>Reticular</a:t>
            </a:r>
            <a:r>
              <a:rPr lang="fr-FR" b="1" dirty="0">
                <a:solidFill>
                  <a:srgbClr val="FF0000"/>
                </a:solidFill>
              </a:rPr>
              <a:t>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000" b="1" dirty="0"/>
              <a:t>Adipose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000" b="1" dirty="0" err="1"/>
              <a:t>Mucous</a:t>
            </a:r>
            <a:endParaRPr lang="fr-FR" sz="2000" b="1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000" b="1" dirty="0"/>
              <a:t>Blood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000" b="1" dirty="0" err="1"/>
              <a:t>Lymphatic</a:t>
            </a:r>
            <a:endParaRPr lang="fr-FR" sz="2000" b="1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000" b="1" dirty="0" err="1"/>
              <a:t>Bone</a:t>
            </a:r>
            <a:r>
              <a:rPr lang="fr-FR" sz="2000" b="1" dirty="0"/>
              <a:t>/</a:t>
            </a:r>
            <a:r>
              <a:rPr lang="fr-FR" sz="2000" b="1" dirty="0" err="1"/>
              <a:t>osseous</a:t>
            </a:r>
            <a:endParaRPr lang="fr-FR" sz="2000" b="1" dirty="0"/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000" b="1" dirty="0"/>
              <a:t>Cartilage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fr-FR" sz="2000" b="1" dirty="0" err="1"/>
              <a:t>Myeloid</a:t>
            </a:r>
            <a:r>
              <a:rPr lang="fr-FR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157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Categories of connective tissue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-1" y="1556792"/>
            <a:ext cx="925251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2400" b="1" dirty="0"/>
              <a:t>They are categorized into two:</a:t>
            </a:r>
          </a:p>
          <a:p>
            <a:pPr marL="1257300" lvl="2" indent="-342900">
              <a:buFont typeface="Wingdings" pitchFamily="2" charset="2"/>
              <a:buChar char="v"/>
            </a:pPr>
            <a:r>
              <a:rPr lang="en-GB" b="1" dirty="0"/>
              <a:t>  Fixed cells</a:t>
            </a:r>
          </a:p>
          <a:p>
            <a:pPr marL="1257300" lvl="2" indent="-342900">
              <a:buFont typeface="Wingdings" pitchFamily="2" charset="2"/>
              <a:buChar char="v"/>
            </a:pPr>
            <a:r>
              <a:rPr lang="fr-FR" b="1" dirty="0"/>
              <a:t>  Wandering cells</a:t>
            </a:r>
          </a:p>
          <a:p>
            <a:pPr lvl="2"/>
            <a:endParaRPr lang="fr-FR" b="1" dirty="0"/>
          </a:p>
          <a:p>
            <a:r>
              <a:rPr lang="fr-FR" sz="2400" b="1" dirty="0"/>
              <a:t>Fixed cell – parmanent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2000" b="1" dirty="0"/>
              <a:t>Fibroblasts – principle cells responsible for the synthesis of </a:t>
            </a:r>
          </a:p>
          <a:p>
            <a:pPr lvl="1"/>
            <a:r>
              <a:rPr lang="fr-FR" sz="2000" b="1" dirty="0"/>
              <a:t>    fibers and ground matrix: stellate shaped with multiple </a:t>
            </a:r>
          </a:p>
          <a:p>
            <a:pPr lvl="1"/>
            <a:r>
              <a:rPr lang="fr-FR" sz="2000" b="1" dirty="0"/>
              <a:t>    processes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2000" b="1" dirty="0"/>
              <a:t>Mesenchymal cells – known as pluripotential cells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2000" b="1" dirty="0"/>
              <a:t>Fat / adipose cells – characteristic ‘’’ Signet ring’’ appearance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sz="2000" b="1" dirty="0"/>
              <a:t>Reticular cells</a:t>
            </a:r>
          </a:p>
          <a:p>
            <a:pPr lvl="1"/>
            <a:endParaRPr lang="fr-FR" sz="2000" b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594D-1B0A-40D1-974A-37C62BD67106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498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315868"/>
            <a:ext cx="9144000" cy="560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/>
              <a:t>Wandering</a:t>
            </a:r>
            <a:r>
              <a:rPr lang="fr-FR" sz="2400" b="1" dirty="0"/>
              <a:t> </a:t>
            </a:r>
            <a:r>
              <a:rPr lang="fr-FR" sz="2400" b="1" dirty="0" err="1"/>
              <a:t>cells</a:t>
            </a:r>
            <a:r>
              <a:rPr lang="fr-FR" sz="2400" b="1" dirty="0"/>
              <a:t> – </a:t>
            </a:r>
            <a:r>
              <a:rPr lang="fr-FR" sz="2400" b="1" dirty="0" err="1"/>
              <a:t>trancient</a:t>
            </a:r>
            <a:endParaRPr lang="fr-FR" sz="2400" b="1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Plasma </a:t>
            </a:r>
            <a:r>
              <a:rPr lang="fr-FR" sz="2000" b="1" dirty="0" err="1"/>
              <a:t>cells</a:t>
            </a:r>
            <a:r>
              <a:rPr lang="fr-FR" sz="2000" b="1" dirty="0"/>
              <a:t> – </a:t>
            </a:r>
            <a:r>
              <a:rPr lang="fr-FR" sz="2000" b="1" dirty="0" err="1"/>
              <a:t>ovoid</a:t>
            </a:r>
            <a:r>
              <a:rPr lang="fr-FR" sz="2000" b="1" dirty="0"/>
              <a:t>  </a:t>
            </a:r>
            <a:r>
              <a:rPr lang="fr-FR" sz="2000" b="1" dirty="0" err="1"/>
              <a:t>cells</a:t>
            </a:r>
            <a:r>
              <a:rPr lang="fr-FR" sz="2000" b="1" dirty="0"/>
              <a:t> </a:t>
            </a:r>
            <a:r>
              <a:rPr lang="fr-FR" sz="2000" b="1" dirty="0" err="1"/>
              <a:t>with</a:t>
            </a:r>
            <a:r>
              <a:rPr lang="fr-FR" sz="2000" b="1" dirty="0"/>
              <a:t> </a:t>
            </a:r>
            <a:r>
              <a:rPr lang="fr-FR" sz="2000" b="1" dirty="0" err="1"/>
              <a:t>eccentric</a:t>
            </a:r>
            <a:r>
              <a:rPr lang="fr-FR" sz="2000" b="1" dirty="0"/>
              <a:t> nucleus and </a:t>
            </a:r>
            <a:r>
              <a:rPr lang="fr-FR" sz="2000" b="1" dirty="0" err="1"/>
              <a:t>intensely</a:t>
            </a:r>
            <a:r>
              <a:rPr lang="fr-FR" sz="2000" b="1" dirty="0"/>
              <a:t> </a:t>
            </a:r>
            <a:r>
              <a:rPr lang="fr-FR" sz="2000" b="1" dirty="0" err="1"/>
              <a:t>basophilic</a:t>
            </a:r>
            <a:r>
              <a:rPr lang="fr-FR" sz="2000" b="1" dirty="0"/>
              <a:t>,  ‘’ </a:t>
            </a:r>
            <a:r>
              <a:rPr lang="fr-FR" sz="2000" b="1" dirty="0" err="1"/>
              <a:t>cartwheel</a:t>
            </a:r>
            <a:r>
              <a:rPr lang="fr-FR" sz="2000" b="1" dirty="0"/>
              <a:t> or </a:t>
            </a:r>
            <a:r>
              <a:rPr lang="fr-FR" sz="2000" b="1" dirty="0" err="1"/>
              <a:t>spokewheel</a:t>
            </a:r>
            <a:r>
              <a:rPr lang="fr-FR" sz="2000" b="1" dirty="0"/>
              <a:t> </a:t>
            </a:r>
            <a:r>
              <a:rPr lang="fr-FR" sz="2000" b="1" dirty="0" err="1"/>
              <a:t>appearance</a:t>
            </a:r>
            <a:r>
              <a:rPr lang="fr-FR" sz="2000" b="1" dirty="0"/>
              <a:t> of nucleus’’</a:t>
            </a:r>
          </a:p>
          <a:p>
            <a:pPr lvl="2"/>
            <a:endParaRPr lang="en-GB" sz="1050" b="1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en-GB" sz="2000" b="1" dirty="0"/>
              <a:t>Mast cells – with cytoplasmic granule containing 	               	              heparin and histamine</a:t>
            </a:r>
          </a:p>
          <a:p>
            <a:pPr marL="1200150" lvl="2" indent="-285750">
              <a:buFont typeface="Wingdings" pitchFamily="2" charset="2"/>
              <a:buChar char="Ø"/>
            </a:pPr>
            <a:endParaRPr lang="en-GB" sz="1200" b="1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2000" b="1" dirty="0"/>
              <a:t>White blood cells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sz="11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3200" dirty="0"/>
              <a:t> </a:t>
            </a:r>
            <a:r>
              <a:rPr lang="fr-FR" sz="3200" b="1" dirty="0"/>
              <a:t>Connective tissue fibres </a:t>
            </a:r>
          </a:p>
          <a:p>
            <a:pPr marL="285750" indent="-285750">
              <a:buFont typeface="Wingdings" pitchFamily="2" charset="2"/>
              <a:buChar char="§"/>
            </a:pPr>
            <a:endParaRPr lang="fr-FR" sz="24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2400" b="1" dirty="0"/>
              <a:t>The connective tissue fibres are: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fr-FR" b="1" dirty="0"/>
              <a:t>Collagen </a:t>
            </a:r>
          </a:p>
          <a:p>
            <a:pPr marL="1257300" lvl="2" indent="-342900">
              <a:buFont typeface="Wingdings" pitchFamily="2" charset="2"/>
              <a:buChar char="Ø"/>
            </a:pPr>
            <a:endParaRPr lang="fr-FR" sz="1000" b="1" dirty="0"/>
          </a:p>
          <a:p>
            <a:pPr marL="1257300" lvl="2" indent="-342900">
              <a:buFont typeface="Wingdings" pitchFamily="2" charset="2"/>
              <a:buChar char="Ø"/>
            </a:pPr>
            <a:r>
              <a:rPr lang="fr-FR" b="1" dirty="0"/>
              <a:t>Elastic 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fr-FR" b="1" dirty="0"/>
              <a:t>Recticulin</a:t>
            </a:r>
            <a:r>
              <a:rPr lang="fr-FR" sz="2400" b="1" dirty="0"/>
              <a:t> </a:t>
            </a:r>
            <a:endParaRPr lang="en-GB" sz="2400" b="1" dirty="0"/>
          </a:p>
          <a:p>
            <a:pPr marL="1714500" lvl="3" indent="-342900">
              <a:buFont typeface="Wingdings" pitchFamily="2" charset="2"/>
              <a:buChar char="Ø"/>
            </a:pPr>
            <a:endParaRPr lang="fr-FR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259632" y="836712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33CC"/>
                </a:solidFill>
              </a:rPr>
              <a:t>Categories of connective tissue cont</a:t>
            </a:r>
            <a:r>
              <a:rPr lang="en-GB" dirty="0"/>
              <a:t>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6118-7BFA-4438-8DD8-075313463AD8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065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173320"/>
              </p:ext>
            </p:extLst>
          </p:nvPr>
        </p:nvGraphicFramePr>
        <p:xfrm>
          <a:off x="251520" y="1556792"/>
          <a:ext cx="8568951" cy="4752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2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2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effectLst/>
                        </a:rPr>
                        <a:t>Collagen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effectLst/>
                        </a:rPr>
                        <a:t>Reticulin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effectLst/>
                        </a:rPr>
                        <a:t>Elastic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05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effectLst/>
                        </a:rPr>
                        <a:t>Colourless to white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effectLst/>
                        </a:rPr>
                        <a:t>Argyrophilic reacts with silver stains</a:t>
                      </a:r>
                      <a:endParaRPr lang="en-GB" sz="2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effectLst/>
                        </a:rPr>
                        <a:t>yellowish</a:t>
                      </a:r>
                      <a:endParaRPr lang="en-GB" sz="2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57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effectLst/>
                        </a:rPr>
                        <a:t>Elastic and have greater strenght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effectLst/>
                        </a:rPr>
                        <a:t>Very slender, forming delicate net-like pattern </a:t>
                      </a:r>
                      <a:endParaRPr lang="en-GB" sz="2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effectLst/>
                        </a:rPr>
                        <a:t>Slender refractile  fibers</a:t>
                      </a:r>
                      <a:endParaRPr lang="en-GB" sz="2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1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effectLst/>
                        </a:rPr>
                        <a:t>Most abundant and widely distributed</a:t>
                      </a:r>
                      <a:endParaRPr lang="en-GB" sz="2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effectLst/>
                        </a:rPr>
                        <a:t>Hematopoetic  and lymphoid organs</a:t>
                      </a:r>
                      <a:endParaRPr lang="en-GB" sz="2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effectLst/>
                        </a:rPr>
                        <a:t>Walls of blood vessels and organs capable of distention</a:t>
                      </a:r>
                      <a:endParaRPr lang="en-GB" sz="2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19313" y="32083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59632" y="908720"/>
            <a:ext cx="67687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Connective tissue fibres cont. </a:t>
            </a:r>
          </a:p>
          <a:p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BD72-9028-49D5-9957-26518292D403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86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4" name="AutoShape 2" descr="Image result for collagen fib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1466850"/>
            <a:ext cx="2472209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84" y="3861048"/>
            <a:ext cx="2464034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515822"/>
            <a:ext cx="236220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 descr="Image result for elastic fibers hist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61048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81150"/>
            <a:ext cx="26384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900" y="3875810"/>
            <a:ext cx="2552701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415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3400" y="1575122"/>
            <a:ext cx="540059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latin typeface="Bodoni MT" pitchFamily="18" charset="0"/>
              </a:rPr>
              <a:t>Learn to love unconditionally. </a:t>
            </a:r>
            <a:r>
              <a:rPr lang="fr-FR" sz="2800" b="1" dirty="0" err="1">
                <a:latin typeface="Bodoni MT" pitchFamily="18" charset="0"/>
              </a:rPr>
              <a:t>Quit</a:t>
            </a:r>
            <a:r>
              <a:rPr lang="fr-FR" sz="2800" b="1" dirty="0">
                <a:latin typeface="Bodoni MT" pitchFamily="18" charset="0"/>
              </a:rPr>
              <a:t> being judgemental of people</a:t>
            </a:r>
            <a:r>
              <a:rPr lang="fr-FR" sz="3200" b="1" dirty="0">
                <a:latin typeface="Bodoni MT" pitchFamily="18" charset="0"/>
              </a:rPr>
              <a:t>. </a:t>
            </a:r>
          </a:p>
          <a:p>
            <a:pPr algn="ctr"/>
            <a:r>
              <a:rPr lang="fr-FR" sz="2800" b="1" dirty="0">
                <a:latin typeface="Bodoni MT" pitchFamily="18" charset="0"/>
              </a:rPr>
              <a:t>Don’t short some out</a:t>
            </a:r>
            <a:r>
              <a:rPr lang="fr-FR" sz="3200" b="1" dirty="0">
                <a:latin typeface="Bodoni MT" pitchFamily="18" charset="0"/>
              </a:rPr>
              <a:t>.</a:t>
            </a:r>
          </a:p>
          <a:p>
            <a:pPr algn="ctr"/>
            <a:endParaRPr lang="fr-FR" sz="1200" b="1" dirty="0">
              <a:latin typeface="Bodoni MT" pitchFamily="18" charset="0"/>
            </a:endParaRPr>
          </a:p>
          <a:p>
            <a:pPr algn="ctr"/>
            <a:r>
              <a:rPr lang="fr-FR" sz="2800" b="1" dirty="0">
                <a:latin typeface="Bodoni MT" pitchFamily="18" charset="0"/>
              </a:rPr>
              <a:t>If you have been were </a:t>
            </a:r>
            <a:r>
              <a:rPr lang="fr-FR" sz="2800" b="1" dirty="0" err="1">
                <a:latin typeface="Bodoni MT" pitchFamily="18" charset="0"/>
              </a:rPr>
              <a:t>they</a:t>
            </a:r>
            <a:r>
              <a:rPr lang="fr-FR" sz="2800" b="1" dirty="0">
                <a:latin typeface="Bodoni MT" pitchFamily="18" charset="0"/>
              </a:rPr>
              <a:t> have been, </a:t>
            </a:r>
            <a:r>
              <a:rPr lang="fr-FR" sz="2800" b="1" dirty="0" err="1">
                <a:latin typeface="Bodoni MT" pitchFamily="18" charset="0"/>
              </a:rPr>
              <a:t>fought</a:t>
            </a:r>
            <a:r>
              <a:rPr lang="fr-FR" sz="2800" b="1" dirty="0">
                <a:latin typeface="Bodoni MT" pitchFamily="18" charset="0"/>
              </a:rPr>
              <a:t> the battles </a:t>
            </a:r>
            <a:r>
              <a:rPr lang="fr-FR" sz="2800" b="1" dirty="0" err="1">
                <a:latin typeface="Bodoni MT" pitchFamily="18" charset="0"/>
              </a:rPr>
              <a:t>they</a:t>
            </a:r>
            <a:r>
              <a:rPr lang="fr-FR" sz="2800" b="1" dirty="0">
                <a:latin typeface="Bodoni MT" pitchFamily="18" charset="0"/>
              </a:rPr>
              <a:t> have </a:t>
            </a:r>
            <a:r>
              <a:rPr lang="fr-FR" sz="2800" b="1" dirty="0" err="1">
                <a:latin typeface="Bodoni MT" pitchFamily="18" charset="0"/>
              </a:rPr>
              <a:t>fought</a:t>
            </a:r>
            <a:r>
              <a:rPr lang="fr-FR" sz="2800" b="1" dirty="0">
                <a:latin typeface="Bodoni MT" pitchFamily="18" charset="0"/>
              </a:rPr>
              <a:t>. Then you will appreciate them better and know that </a:t>
            </a:r>
            <a:r>
              <a:rPr lang="fr-FR" sz="2800" b="1" dirty="0" err="1">
                <a:latin typeface="Bodoni MT" pitchFamily="18" charset="0"/>
              </a:rPr>
              <a:t>they</a:t>
            </a:r>
            <a:r>
              <a:rPr lang="fr-FR" sz="2800" b="1" dirty="0">
                <a:latin typeface="Bodoni MT" pitchFamily="18" charset="0"/>
              </a:rPr>
              <a:t> are on a journey.</a:t>
            </a:r>
          </a:p>
          <a:p>
            <a:pPr algn="ctr"/>
            <a:endParaRPr lang="en-GB" b="1" dirty="0">
              <a:latin typeface="Bodoni MT" pitchFamily="18" charset="0"/>
            </a:endParaRPr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687A-E028-438D-87A8-918C1C94D264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08104" y="6346732"/>
            <a:ext cx="2895600" cy="457200"/>
          </a:xfrm>
        </p:spPr>
        <p:txBody>
          <a:bodyPr/>
          <a:lstStyle/>
          <a:p>
            <a:r>
              <a:rPr lang="en-GB" dirty="0" err="1"/>
              <a:t>Osiagwu</a:t>
            </a:r>
            <a:r>
              <a:rPr lang="en-GB" dirty="0"/>
              <a:t> Daniel</a:t>
            </a:r>
          </a:p>
        </p:txBody>
      </p:sp>
      <p:pic>
        <p:nvPicPr>
          <p:cNvPr id="7" name="Picture 4" descr="E:\for printing\dav 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2221"/>
            <a:ext cx="3563889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78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254" y="1340768"/>
            <a:ext cx="9144000" cy="561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pitchFamily="2" charset="2"/>
              <a:buChar char="§"/>
            </a:pPr>
            <a:r>
              <a:rPr lang="fr-FR" sz="2000" b="1" dirty="0"/>
              <a:t>The 3 </a:t>
            </a:r>
            <a:r>
              <a:rPr lang="fr-FR" sz="2000" b="1" dirty="0" err="1"/>
              <a:t>germ</a:t>
            </a:r>
            <a:r>
              <a:rPr lang="fr-FR" sz="2000" b="1" dirty="0"/>
              <a:t> layers</a:t>
            </a:r>
          </a:p>
          <a:p>
            <a:pPr marL="1943100" lvl="3" indent="-571500">
              <a:buFont typeface="Wingdings" pitchFamily="2" charset="2"/>
              <a:buChar char="Ø"/>
            </a:pPr>
            <a:r>
              <a:rPr lang="fr-FR" sz="2000" b="1" dirty="0" err="1">
                <a:solidFill>
                  <a:srgbClr val="FF0000"/>
                </a:solidFill>
              </a:rPr>
              <a:t>Ectoderm</a:t>
            </a:r>
            <a:endParaRPr lang="fr-FR" sz="2000" b="1" dirty="0">
              <a:solidFill>
                <a:srgbClr val="FF0000"/>
              </a:solidFill>
            </a:endParaRPr>
          </a:p>
          <a:p>
            <a:pPr marL="1943100" lvl="3" indent="-571500">
              <a:buFont typeface="Wingdings" pitchFamily="2" charset="2"/>
              <a:buChar char="Ø"/>
            </a:pPr>
            <a:r>
              <a:rPr lang="fr-FR" sz="2000" b="1" dirty="0" err="1">
                <a:solidFill>
                  <a:srgbClr val="FF0000"/>
                </a:solidFill>
              </a:rPr>
              <a:t>Mesoderm</a:t>
            </a:r>
            <a:endParaRPr lang="fr-FR" sz="2000" b="1" dirty="0">
              <a:solidFill>
                <a:srgbClr val="FF0000"/>
              </a:solidFill>
            </a:endParaRPr>
          </a:p>
          <a:p>
            <a:pPr marL="1943100" lvl="3" indent="-571500">
              <a:buFont typeface="Wingdings" pitchFamily="2" charset="2"/>
              <a:buChar char="Ø"/>
            </a:pPr>
            <a:r>
              <a:rPr lang="fr-FR" sz="2000" b="1" dirty="0" err="1">
                <a:solidFill>
                  <a:srgbClr val="FF0000"/>
                </a:solidFill>
              </a:rPr>
              <a:t>Endoderm</a:t>
            </a:r>
            <a:endParaRPr lang="fr-FR" sz="2000" b="1" dirty="0">
              <a:solidFill>
                <a:srgbClr val="FF0000"/>
              </a:solidFill>
            </a:endParaRPr>
          </a:p>
          <a:p>
            <a:pPr marL="1943100" lvl="3" indent="-571500">
              <a:buFont typeface="Wingdings" pitchFamily="2" charset="2"/>
              <a:buChar char="Ø"/>
            </a:pPr>
            <a:endParaRPr lang="en-GB" sz="2400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b="1" dirty="0"/>
              <a:t>Almost all animal form two or three germ layers</a:t>
            </a:r>
            <a:endParaRPr lang="fr-FR" sz="3600" b="1" dirty="0">
              <a:solidFill>
                <a:srgbClr val="3333FF"/>
              </a:solidFill>
            </a:endParaRPr>
          </a:p>
          <a:p>
            <a:pPr marL="1943100" lvl="3" indent="-571500">
              <a:buFont typeface="Wingdings" pitchFamily="2" charset="2"/>
              <a:buChar char="Ø"/>
            </a:pPr>
            <a:endParaRPr lang="fr-FR" sz="2000" b="1" dirty="0">
              <a:solidFill>
                <a:srgbClr val="3333FF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fr-FR" sz="2000" b="1" dirty="0"/>
              <a:t>ECTODERM LAYER :-     </a:t>
            </a:r>
            <a:r>
              <a:rPr lang="fr-FR" b="1" dirty="0" err="1"/>
              <a:t>Epidermis</a:t>
            </a:r>
            <a:r>
              <a:rPr lang="fr-FR" b="1" dirty="0"/>
              <a:t> of skin</a:t>
            </a:r>
          </a:p>
          <a:p>
            <a:pPr marL="3314700" lvl="6" indent="-571500">
              <a:buFont typeface="Wingdings" pitchFamily="2" charset="2"/>
              <a:buChar char="Ø"/>
            </a:pPr>
            <a:r>
              <a:rPr lang="fr-FR" b="1" dirty="0" err="1"/>
              <a:t>Epithelium</a:t>
            </a:r>
            <a:r>
              <a:rPr lang="fr-FR" b="1" dirty="0"/>
              <a:t> of </a:t>
            </a:r>
            <a:r>
              <a:rPr lang="fr-FR" b="1" dirty="0" err="1"/>
              <a:t>conea</a:t>
            </a:r>
            <a:r>
              <a:rPr lang="fr-FR" b="1" dirty="0"/>
              <a:t> </a:t>
            </a:r>
          </a:p>
          <a:p>
            <a:pPr marL="3314700" lvl="6" indent="-571500">
              <a:buFont typeface="Wingdings" pitchFamily="2" charset="2"/>
              <a:buChar char="Ø"/>
            </a:pPr>
            <a:r>
              <a:rPr lang="fr-FR" b="1" dirty="0" err="1"/>
              <a:t>Nervouse</a:t>
            </a:r>
            <a:r>
              <a:rPr lang="fr-FR" b="1" dirty="0"/>
              <a:t> system</a:t>
            </a:r>
          </a:p>
          <a:p>
            <a:endParaRPr lang="fr-FR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b="1" dirty="0"/>
              <a:t>MESODERM LAYER :- </a:t>
            </a:r>
          </a:p>
          <a:p>
            <a:pPr marL="2571750" lvl="5" indent="-285750">
              <a:buFont typeface="Wingdings" pitchFamily="2" charset="2"/>
              <a:buChar char="Ø"/>
            </a:pPr>
            <a:r>
              <a:rPr lang="fr-FR" b="1" dirty="0"/>
              <a:t>Male and </a:t>
            </a:r>
            <a:r>
              <a:rPr lang="fr-FR" b="1" dirty="0" err="1"/>
              <a:t>female</a:t>
            </a:r>
            <a:r>
              <a:rPr lang="fr-FR" b="1" dirty="0"/>
              <a:t> reproductive tract</a:t>
            </a:r>
          </a:p>
          <a:p>
            <a:pPr marL="2571750" lvl="5" indent="-285750">
              <a:buFont typeface="Wingdings" pitchFamily="2" charset="2"/>
              <a:buChar char="Ø"/>
            </a:pPr>
            <a:r>
              <a:rPr lang="fr-FR" b="1" dirty="0"/>
              <a:t>Lining </a:t>
            </a:r>
            <a:r>
              <a:rPr lang="fr-FR" b="1" dirty="0" err="1"/>
              <a:t>epithelium</a:t>
            </a:r>
            <a:r>
              <a:rPr lang="fr-FR" b="1" dirty="0"/>
              <a:t> of </a:t>
            </a:r>
            <a:r>
              <a:rPr lang="fr-FR" b="1" dirty="0" err="1"/>
              <a:t>kidneys</a:t>
            </a:r>
            <a:endParaRPr lang="fr-FR" b="1" dirty="0"/>
          </a:p>
          <a:p>
            <a:pPr marL="2571750" lvl="5" indent="-285750">
              <a:buFont typeface="Wingdings" pitchFamily="2" charset="2"/>
              <a:buChar char="Ø"/>
            </a:pPr>
            <a:r>
              <a:rPr lang="fr-FR" b="1" dirty="0"/>
              <a:t>Respiratory tract.</a:t>
            </a:r>
          </a:p>
          <a:p>
            <a:pPr marL="571500" indent="-571500">
              <a:buFont typeface="Wingdings" pitchFamily="2" charset="2"/>
              <a:buChar char="Ø"/>
            </a:pPr>
            <a:endParaRPr lang="fr-FR" sz="11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b="1" dirty="0"/>
              <a:t>ENDODERM LAYER :- </a:t>
            </a:r>
          </a:p>
          <a:p>
            <a:pPr marL="2571750" lvl="5" indent="-285750">
              <a:buFont typeface="Wingdings" pitchFamily="2" charset="2"/>
              <a:buChar char="Ø"/>
            </a:pPr>
            <a:r>
              <a:rPr lang="fr-FR" b="1" dirty="0"/>
              <a:t>Lining the GIT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4721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8" y="1484784"/>
            <a:ext cx="8748464" cy="48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35696" y="764704"/>
            <a:ext cx="54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3333FF"/>
                </a:solidFill>
              </a:rPr>
              <a:t>Histology of the tissues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5AC1C-AAA2-4A3A-ABA1-B40B64689AB9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85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" y="13256"/>
            <a:ext cx="9122222" cy="622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5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4659" y="909368"/>
            <a:ext cx="913191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SIMILARITIES B/W TISSUE TYPES: </a:t>
            </a:r>
          </a:p>
          <a:p>
            <a:endParaRPr lang="en-US" sz="1200" b="1" dirty="0"/>
          </a:p>
          <a:p>
            <a:endParaRPr lang="en-GB" sz="1200" b="1" dirty="0"/>
          </a:p>
          <a:p>
            <a:pPr lvl="1"/>
            <a:r>
              <a:rPr lang="en-GB" sz="2000" b="1" dirty="0"/>
              <a:t>1. All contain cells </a:t>
            </a:r>
          </a:p>
          <a:p>
            <a:pPr lvl="1"/>
            <a:r>
              <a:rPr lang="en-GB" sz="2000" b="1" dirty="0"/>
              <a:t>2. Similar functions </a:t>
            </a:r>
          </a:p>
          <a:p>
            <a:endParaRPr lang="en-GB" sz="1000" b="1" dirty="0"/>
          </a:p>
          <a:p>
            <a:pPr algn="ctr"/>
            <a:r>
              <a:rPr lang="fr-FR" sz="2400" b="1" dirty="0"/>
              <a:t>TERMINOLOGY</a:t>
            </a:r>
          </a:p>
          <a:p>
            <a:pPr algn="ctr"/>
            <a:endParaRPr lang="fr-FR" sz="800" b="1" dirty="0"/>
          </a:p>
          <a:p>
            <a:r>
              <a:rPr lang="en-GB" sz="2000" b="1" u="sng" dirty="0"/>
              <a:t>Terms referring to the layers</a:t>
            </a:r>
            <a:endParaRPr lang="en-GB" sz="2000" b="1" dirty="0"/>
          </a:p>
          <a:p>
            <a:r>
              <a:rPr lang="en-GB" sz="2000" b="1" dirty="0"/>
              <a:t>           One layer                   = Simple </a:t>
            </a:r>
          </a:p>
          <a:p>
            <a:r>
              <a:rPr lang="en-GB" sz="2000" b="1" dirty="0"/>
              <a:t>           More than one layer = Stratified </a:t>
            </a:r>
          </a:p>
          <a:p>
            <a:r>
              <a:rPr lang="en-GB" sz="2000" b="1" dirty="0"/>
              <a:t>           False layered </a:t>
            </a:r>
          </a:p>
          <a:p>
            <a:pPr lvl="2"/>
            <a:r>
              <a:rPr lang="en-GB" sz="1000" b="1" dirty="0">
                <a:solidFill>
                  <a:srgbClr val="FF0000"/>
                </a:solidFill>
              </a:rPr>
              <a:t>(appears to be multiple layer, but only one)</a:t>
            </a:r>
          </a:p>
          <a:p>
            <a:r>
              <a:rPr lang="en-GB" sz="2000" b="1" dirty="0"/>
              <a:t>                                              = Pseudostratified </a:t>
            </a:r>
          </a:p>
          <a:p>
            <a:r>
              <a:rPr lang="en-GB" sz="2000" b="1" dirty="0"/>
              <a:t>           Have cilia                   = Ciliated</a:t>
            </a:r>
          </a:p>
          <a:p>
            <a:endParaRPr lang="en-GB" sz="1400" b="1" dirty="0"/>
          </a:p>
          <a:p>
            <a:r>
              <a:rPr lang="en-GB" sz="2000" b="1" u="sng" dirty="0"/>
              <a:t>Terms referring to the cell shapes</a:t>
            </a:r>
          </a:p>
          <a:p>
            <a:pPr lvl="2"/>
            <a:r>
              <a:rPr lang="en-GB" sz="2000" b="1" dirty="0"/>
              <a:t> Flat                                  = Squamous </a:t>
            </a:r>
          </a:p>
          <a:p>
            <a:pPr lvl="2"/>
            <a:r>
              <a:rPr lang="en-GB" sz="2000" b="1" dirty="0"/>
              <a:t> Cube                                = Cuboidal   </a:t>
            </a:r>
          </a:p>
          <a:p>
            <a:pPr lvl="2"/>
            <a:r>
              <a:rPr lang="en-GB" sz="2000" b="1" dirty="0"/>
              <a:t> Rectangular (column)   = Columnar  </a:t>
            </a:r>
          </a:p>
          <a:p>
            <a:pPr lvl="2"/>
            <a:r>
              <a:rPr lang="en-GB" sz="2000" b="1" dirty="0"/>
              <a:t> Ability to change shape = Transitional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7544" y="6433904"/>
            <a:ext cx="1905000" cy="457200"/>
          </a:xfrm>
        </p:spPr>
        <p:txBody>
          <a:bodyPr/>
          <a:lstStyle/>
          <a:p>
            <a:fld id="{5B2F1246-14B0-48F0-B0D3-C77FACB78F3D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6136" y="6374634"/>
            <a:ext cx="2895600" cy="457200"/>
          </a:xfrm>
        </p:spPr>
        <p:txBody>
          <a:bodyPr/>
          <a:lstStyle/>
          <a:p>
            <a:r>
              <a:rPr lang="en-GB" dirty="0"/>
              <a:t>Osiagwu Daniel</a:t>
            </a:r>
          </a:p>
        </p:txBody>
      </p:sp>
    </p:spTree>
    <p:extLst>
      <p:ext uri="{BB962C8B-B14F-4D97-AF65-F5344CB8AC3E}">
        <p14:creationId xmlns:p14="http://schemas.microsoft.com/office/powerpoint/2010/main" val="223714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2"/>
          <a:stretch/>
        </p:blipFill>
        <p:spPr bwMode="auto">
          <a:xfrm>
            <a:off x="457200" y="1772815"/>
            <a:ext cx="8229600" cy="4600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79004" y="764704"/>
            <a:ext cx="76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2400" b="1" dirty="0"/>
              <a:t>Classification based on number of cell layers</a:t>
            </a:r>
            <a:r>
              <a:rPr lang="en-GB" dirty="0"/>
              <a:t>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99D9-4054-4CE9-85F0-8A2ABAE489DD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Osiagwu Daniel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56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95536" y="6289901"/>
            <a:ext cx="1905000" cy="457200"/>
          </a:xfrm>
        </p:spPr>
        <p:txBody>
          <a:bodyPr/>
          <a:lstStyle/>
          <a:p>
            <a:fld id="{0B663E63-9A0F-4463-912D-C9A407E3A210}" type="datetime1">
              <a:rPr lang="en-GB" smtClean="0"/>
              <a:t>09/01/2024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44208" y="6324600"/>
            <a:ext cx="2895600" cy="457200"/>
          </a:xfrm>
        </p:spPr>
        <p:txBody>
          <a:bodyPr/>
          <a:lstStyle/>
          <a:p>
            <a:r>
              <a:rPr lang="en-GB" dirty="0" err="1"/>
              <a:t>Osiagwu</a:t>
            </a:r>
            <a:r>
              <a:rPr lang="en-GB" dirty="0"/>
              <a:t> Daniel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0"/>
          <a:stretch/>
        </p:blipFill>
        <p:spPr>
          <a:xfrm>
            <a:off x="227561" y="3855041"/>
            <a:ext cx="4897550" cy="2469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28009" r="5574" b="24825"/>
          <a:stretch/>
        </p:blipFill>
        <p:spPr>
          <a:xfrm>
            <a:off x="0" y="1391825"/>
            <a:ext cx="5209502" cy="26136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861794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Classification based on number of cell layers</a:t>
            </a:r>
            <a:r>
              <a:rPr lang="en-GB" sz="2400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5150808" y="3282391"/>
            <a:ext cx="231185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GB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Pseudostratified</a:t>
            </a:r>
            <a:r>
              <a:rPr lang="en-GB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52672" y="5727472"/>
            <a:ext cx="142859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GB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Ciliated </a:t>
            </a:r>
            <a:endParaRPr lang="en-GB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8752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06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3427</TotalTime>
  <Words>1672</Words>
  <Application>Microsoft Office PowerPoint</Application>
  <PresentationFormat>On-screen Show (4:3)</PresentationFormat>
  <Paragraphs>423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Black</vt:lpstr>
      <vt:lpstr>Bodoni MT</vt:lpstr>
      <vt:lpstr>Calibri</vt:lpstr>
      <vt:lpstr>Tahoma</vt:lpstr>
      <vt:lpstr>Times New Roman</vt:lpstr>
      <vt:lpstr>Wingdings</vt:lpstr>
      <vt:lpstr>Wingdings 3</vt:lpstr>
      <vt:lpstr>Theme1</vt:lpstr>
      <vt:lpstr>PowerPoint Presentation</vt:lpstr>
      <vt:lpstr>BASIC TISSUES OF THE HUMAN 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 OF EPITHELIAL TISSUES</vt:lpstr>
      <vt:lpstr>            </vt:lpstr>
      <vt:lpstr>PowerPoint Presentation</vt:lpstr>
      <vt:lpstr>CLASSIFICATION OF EPITHELIAL TISSUE cont. </vt:lpstr>
      <vt:lpstr>PowerPoint Presentation</vt:lpstr>
      <vt:lpstr>PowerPoint Presentation</vt:lpstr>
      <vt:lpstr>Simple cuboidal and columnar epith.</vt:lpstr>
      <vt:lpstr>Classification of epithelial tissues cont.</vt:lpstr>
      <vt:lpstr>PowerPoint Presentation</vt:lpstr>
      <vt:lpstr>Transitional and pseudostratified epith.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CONNECTIVE TISSUES</vt:lpstr>
      <vt:lpstr>         </vt:lpstr>
      <vt:lpstr>Classification of connective tissues</vt:lpstr>
      <vt:lpstr>Categories of connective tissue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BASIC HISTOLOGY</dc:title>
  <dc:creator>DANIEL</dc:creator>
  <cp:lastModifiedBy>Osiagwu D Daniel</cp:lastModifiedBy>
  <cp:revision>407</cp:revision>
  <dcterms:created xsi:type="dcterms:W3CDTF">2016-01-06T15:36:43Z</dcterms:created>
  <dcterms:modified xsi:type="dcterms:W3CDTF">2024-01-09T09:36:22Z</dcterms:modified>
</cp:coreProperties>
</file>